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2"/>
  </p:notesMasterIdLst>
  <p:handoutMasterIdLst>
    <p:handoutMasterId r:id="rId53"/>
  </p:handoutMasterIdLst>
  <p:sldIdLst>
    <p:sldId id="256" r:id="rId2"/>
    <p:sldId id="472" r:id="rId3"/>
    <p:sldId id="1000" r:id="rId4"/>
    <p:sldId id="1018" r:id="rId5"/>
    <p:sldId id="998" r:id="rId6"/>
    <p:sldId id="972" r:id="rId7"/>
    <p:sldId id="1019" r:id="rId8"/>
    <p:sldId id="992" r:id="rId9"/>
    <p:sldId id="974" r:id="rId10"/>
    <p:sldId id="977" r:id="rId11"/>
    <p:sldId id="975" r:id="rId12"/>
    <p:sldId id="978" r:id="rId13"/>
    <p:sldId id="979" r:id="rId14"/>
    <p:sldId id="980" r:id="rId15"/>
    <p:sldId id="981" r:id="rId16"/>
    <p:sldId id="982" r:id="rId17"/>
    <p:sldId id="983" r:id="rId18"/>
    <p:sldId id="984" r:id="rId19"/>
    <p:sldId id="986" r:id="rId20"/>
    <p:sldId id="987" r:id="rId21"/>
    <p:sldId id="988" r:id="rId22"/>
    <p:sldId id="989" r:id="rId23"/>
    <p:sldId id="990" r:id="rId24"/>
    <p:sldId id="976" r:id="rId25"/>
    <p:sldId id="991" r:id="rId26"/>
    <p:sldId id="994" r:id="rId27"/>
    <p:sldId id="999" r:id="rId28"/>
    <p:sldId id="995" r:id="rId29"/>
    <p:sldId id="996" r:id="rId30"/>
    <p:sldId id="1001" r:id="rId31"/>
    <p:sldId id="1002" r:id="rId32"/>
    <p:sldId id="1003" r:id="rId33"/>
    <p:sldId id="1004" r:id="rId34"/>
    <p:sldId id="1005" r:id="rId35"/>
    <p:sldId id="1006" r:id="rId36"/>
    <p:sldId id="1007" r:id="rId37"/>
    <p:sldId id="997" r:id="rId38"/>
    <p:sldId id="1008" r:id="rId39"/>
    <p:sldId id="1010" r:id="rId40"/>
    <p:sldId id="1009" r:id="rId41"/>
    <p:sldId id="1011" r:id="rId42"/>
    <p:sldId id="1012" r:id="rId43"/>
    <p:sldId id="1013" r:id="rId44"/>
    <p:sldId id="1014" r:id="rId45"/>
    <p:sldId id="1015" r:id="rId46"/>
    <p:sldId id="1016" r:id="rId47"/>
    <p:sldId id="993" r:id="rId48"/>
    <p:sldId id="1017" r:id="rId49"/>
    <p:sldId id="1020" r:id="rId50"/>
    <p:sldId id="471" r:id="rId5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197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BD0"/>
    <a:srgbClr val="EFE0C7"/>
    <a:srgbClr val="DBC1A3"/>
    <a:srgbClr val="FFE0BE"/>
    <a:srgbClr val="CB7558"/>
    <a:srgbClr val="983E27"/>
    <a:srgbClr val="9A0001"/>
    <a:srgbClr val="FFCEB9"/>
    <a:srgbClr val="BDB33E"/>
    <a:srgbClr val="C9BF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3" autoAdjust="0"/>
    <p:restoredTop sz="92109" autoAdjust="0"/>
  </p:normalViewPr>
  <p:slideViewPr>
    <p:cSldViewPr>
      <p:cViewPr>
        <p:scale>
          <a:sx n="93" d="100"/>
          <a:sy n="93" d="100"/>
        </p:scale>
        <p:origin x="1208" y="632"/>
      </p:cViewPr>
      <p:guideLst>
        <p:guide orient="horz" pos="1979"/>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70" d="100"/>
          <a:sy n="70" d="100"/>
        </p:scale>
        <p:origin x="241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FD3441-9121-7D46-BC51-84A9F95E6917}" type="datetimeFigureOut">
              <a:rPr lang="en-US" smtClean="0"/>
              <a:pPr/>
              <a:t>10/14/25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7996D4-EB15-0D47-9ABF-6F353AD7B4A2}" type="slidenum">
              <a:rPr lang="en-US" smtClean="0"/>
              <a:pPr/>
              <a:t>‹#›</a:t>
            </a:fld>
            <a:endParaRPr lang="en-US"/>
          </a:p>
        </p:txBody>
      </p:sp>
    </p:spTree>
    <p:extLst>
      <p:ext uri="{BB962C8B-B14F-4D97-AF65-F5344CB8AC3E}">
        <p14:creationId xmlns:p14="http://schemas.microsoft.com/office/powerpoint/2010/main" val="37839621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02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CA3638A-ED8F-4141-B58D-315E5706B025}" type="slidenum">
              <a:rPr lang="en-US" altLang="zh-CN"/>
              <a:pPr/>
              <a:t>‹#›</a:t>
            </a:fld>
            <a:endParaRPr lang="en-US" altLang="zh-CN"/>
          </a:p>
        </p:txBody>
      </p:sp>
    </p:spTree>
    <p:extLst>
      <p:ext uri="{BB962C8B-B14F-4D97-AF65-F5344CB8AC3E}">
        <p14:creationId xmlns:p14="http://schemas.microsoft.com/office/powerpoint/2010/main" val="287991955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宋体" charset="-122"/>
        <a:cs typeface="+mn-cs"/>
      </a:defRPr>
    </a:lvl1pPr>
    <a:lvl2pPr marL="457200" algn="l" rtl="0" fontAlgn="base">
      <a:spcBef>
        <a:spcPct val="30000"/>
      </a:spcBef>
      <a:spcAft>
        <a:spcPct val="0"/>
      </a:spcAft>
      <a:defRPr sz="1200" kern="1200">
        <a:solidFill>
          <a:schemeClr val="tx1"/>
        </a:solidFill>
        <a:latin typeface="Arial" charset="0"/>
        <a:ea typeface="宋体" charset="-122"/>
        <a:cs typeface="+mn-cs"/>
      </a:defRPr>
    </a:lvl2pPr>
    <a:lvl3pPr marL="914400" algn="l" rtl="0" fontAlgn="base">
      <a:spcBef>
        <a:spcPct val="30000"/>
      </a:spcBef>
      <a:spcAft>
        <a:spcPct val="0"/>
      </a:spcAft>
      <a:defRPr sz="1200" kern="1200">
        <a:solidFill>
          <a:schemeClr val="tx1"/>
        </a:solidFill>
        <a:latin typeface="Arial" charset="0"/>
        <a:ea typeface="宋体" charset="-122"/>
        <a:cs typeface="+mn-cs"/>
      </a:defRPr>
    </a:lvl3pPr>
    <a:lvl4pPr marL="1371600" algn="l" rtl="0" fontAlgn="base">
      <a:spcBef>
        <a:spcPct val="30000"/>
      </a:spcBef>
      <a:spcAft>
        <a:spcPct val="0"/>
      </a:spcAft>
      <a:defRPr sz="1200" kern="1200">
        <a:solidFill>
          <a:schemeClr val="tx1"/>
        </a:solidFill>
        <a:latin typeface="Arial" charset="0"/>
        <a:ea typeface="宋体" charset="-122"/>
        <a:cs typeface="+mn-cs"/>
      </a:defRPr>
    </a:lvl4pPr>
    <a:lvl5pPr marL="1828800" algn="l" rtl="0" fontAlgn="base">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A3638A-ED8F-4141-B58D-315E5706B025}" type="slidenum">
              <a:rPr lang="en-US" altLang="zh-CN" smtClean="0"/>
              <a:pPr/>
              <a:t>1</a:t>
            </a:fld>
            <a:endParaRPr lang="en-US" altLang="zh-CN"/>
          </a:p>
        </p:txBody>
      </p:sp>
    </p:spTree>
    <p:extLst>
      <p:ext uri="{BB962C8B-B14F-4D97-AF65-F5344CB8AC3E}">
        <p14:creationId xmlns:p14="http://schemas.microsoft.com/office/powerpoint/2010/main" val="84693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 altLang="zh-CN" i="0" dirty="0"/>
              <a:t>I’ll be talking about several recent papers from the TTS group in our lab. While not all of them are my first-author, I’ve been closely involved in the projects, and they can well represent the recent progress of our research group.</a:t>
            </a:r>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2</a:t>
            </a:fld>
            <a:endParaRPr lang="en-US" altLang="zh-CN"/>
          </a:p>
        </p:txBody>
      </p:sp>
    </p:spTree>
    <p:extLst>
      <p:ext uri="{BB962C8B-B14F-4D97-AF65-F5344CB8AC3E}">
        <p14:creationId xmlns:p14="http://schemas.microsoft.com/office/powerpoint/2010/main" val="2810025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Acoustic tokens means the main objective is to reconstruct a speech waveform from a discrete information bottleneck. In other words, these acoustic tokens are also called "codecs", and are initially designed for transmission and storage.</a:t>
            </a:r>
            <a:endParaRPr kumimoji="1" lang="zh-CN" altLang="en-US" dirty="0"/>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5</a:t>
            </a:fld>
            <a:endParaRPr lang="en-US" altLang="zh-CN"/>
          </a:p>
        </p:txBody>
      </p:sp>
    </p:spTree>
    <p:extLst>
      <p:ext uri="{BB962C8B-B14F-4D97-AF65-F5344CB8AC3E}">
        <p14:creationId xmlns:p14="http://schemas.microsoft.com/office/powerpoint/2010/main" val="127942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Even for traditional application of discrete speech tokens, such as transmission, further reducing the bitrate of speech tokens to match that of text units is still necessary, because the cascaded ASR and TTS systems lose too much acoustic information.</a:t>
            </a:r>
            <a:endParaRPr kumimoji="1" lang="zh-CN" altLang="en-US" dirty="0"/>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6</a:t>
            </a:fld>
            <a:endParaRPr lang="en-US" altLang="zh-CN"/>
          </a:p>
        </p:txBody>
      </p:sp>
    </p:spTree>
    <p:extLst>
      <p:ext uri="{BB962C8B-B14F-4D97-AF65-F5344CB8AC3E}">
        <p14:creationId xmlns:p14="http://schemas.microsoft.com/office/powerpoint/2010/main" val="2849858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Even for traditional application of discrete speech tokens, such as transmission, further reducing the bitrate of speech tokens to match that of text units is still necessary, because the cascaded ASR and TTS systems lose too much acoustic information.</a:t>
            </a:r>
            <a:endParaRPr kumimoji="1" lang="zh-CN" altLang="en-US" dirty="0"/>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7</a:t>
            </a:fld>
            <a:endParaRPr lang="en-US" altLang="zh-CN"/>
          </a:p>
        </p:txBody>
      </p:sp>
    </p:spTree>
    <p:extLst>
      <p:ext uri="{BB962C8B-B14F-4D97-AF65-F5344CB8AC3E}">
        <p14:creationId xmlns:p14="http://schemas.microsoft.com/office/powerpoint/2010/main" val="1949720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9</a:t>
            </a:fld>
            <a:endParaRPr lang="en-US" altLang="zh-CN"/>
          </a:p>
        </p:txBody>
      </p:sp>
    </p:spTree>
    <p:extLst>
      <p:ext uri="{BB962C8B-B14F-4D97-AF65-F5344CB8AC3E}">
        <p14:creationId xmlns:p14="http://schemas.microsoft.com/office/powerpoint/2010/main" val="131055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44</a:t>
            </a:fld>
            <a:endParaRPr lang="en-US" altLang="zh-CN"/>
          </a:p>
        </p:txBody>
      </p:sp>
    </p:spTree>
    <p:extLst>
      <p:ext uri="{BB962C8B-B14F-4D97-AF65-F5344CB8AC3E}">
        <p14:creationId xmlns:p14="http://schemas.microsoft.com/office/powerpoint/2010/main" val="286493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CA3638A-ED8F-4141-B58D-315E5706B025}" type="slidenum">
              <a:rPr lang="en-US" altLang="zh-CN" smtClean="0"/>
              <a:pPr/>
              <a:t>46</a:t>
            </a:fld>
            <a:endParaRPr lang="en-US" altLang="zh-CN"/>
          </a:p>
        </p:txBody>
      </p:sp>
    </p:spTree>
    <p:extLst>
      <p:ext uri="{BB962C8B-B14F-4D97-AF65-F5344CB8AC3E}">
        <p14:creationId xmlns:p14="http://schemas.microsoft.com/office/powerpoint/2010/main" val="995916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A3638A-ED8F-4141-B58D-315E5706B025}" type="slidenum">
              <a:rPr lang="en-US" altLang="zh-CN" smtClean="0"/>
              <a:pPr/>
              <a:t>50</a:t>
            </a:fld>
            <a:endParaRPr lang="en-US" altLang="zh-CN"/>
          </a:p>
        </p:txBody>
      </p:sp>
    </p:spTree>
    <p:extLst>
      <p:ext uri="{BB962C8B-B14F-4D97-AF65-F5344CB8AC3E}">
        <p14:creationId xmlns:p14="http://schemas.microsoft.com/office/powerpoint/2010/main" val="677352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171" name="Rectangle 3"/>
          <p:cNvSpPr>
            <a:spLocks noGrp="1" noChangeArrowheads="1"/>
          </p:cNvSpPr>
          <p:nvPr>
            <p:ph type="subTitle" idx="1"/>
          </p:nvPr>
        </p:nvSpPr>
        <p:spPr>
          <a:xfrm>
            <a:off x="812801" y="3965371"/>
            <a:ext cx="10560049" cy="1967116"/>
          </a:xfrm>
        </p:spPr>
        <p:txBody>
          <a:bodyPr/>
          <a:lstStyle>
            <a:lvl1pPr marL="0" indent="0" algn="ctr">
              <a:buFont typeface="Wingdings" pitchFamily="2" charset="2"/>
              <a:buNone/>
              <a:defRPr sz="2400" b="1">
                <a:latin typeface="Helvetica" pitchFamily="2" charset="0"/>
              </a:defRPr>
            </a:lvl1pPr>
          </a:lstStyle>
          <a:p>
            <a:r>
              <a:rPr lang="de-DE" dirty="0"/>
              <a:t>Click </a:t>
            </a:r>
            <a:r>
              <a:rPr lang="de-DE" dirty="0" err="1"/>
              <a:t>to</a:t>
            </a:r>
            <a:r>
              <a:rPr lang="de-DE" dirty="0"/>
              <a:t> </a:t>
            </a:r>
            <a:r>
              <a:rPr lang="de-DE" dirty="0" err="1"/>
              <a:t>edit</a:t>
            </a:r>
            <a:r>
              <a:rPr lang="de-DE" dirty="0"/>
              <a:t> Master </a:t>
            </a:r>
            <a:r>
              <a:rPr lang="de-DE" dirty="0" err="1"/>
              <a:t>subtitle</a:t>
            </a:r>
            <a:r>
              <a:rPr lang="de-DE" dirty="0"/>
              <a:t> style</a:t>
            </a:r>
          </a:p>
        </p:txBody>
      </p:sp>
      <p:sp>
        <p:nvSpPr>
          <p:cNvPr id="23" name="标题 1">
            <a:extLst>
              <a:ext uri="{FF2B5EF4-FFF2-40B4-BE49-F238E27FC236}">
                <a16:creationId xmlns:a16="http://schemas.microsoft.com/office/drawing/2014/main" id="{E51A407E-BAEA-A94E-9EAF-2904F0B539F4}"/>
              </a:ext>
            </a:extLst>
          </p:cNvPr>
          <p:cNvSpPr txBox="1">
            <a:spLocks/>
          </p:cNvSpPr>
          <p:nvPr userDrawn="1"/>
        </p:nvSpPr>
        <p:spPr bwMode="auto">
          <a:xfrm>
            <a:off x="1" y="1807659"/>
            <a:ext cx="12191999" cy="1967116"/>
          </a:xfrm>
          <a:prstGeom prst="rect">
            <a:avLst/>
          </a:prstGeom>
          <a:solidFill>
            <a:srgbClr val="242671"/>
          </a:solidFill>
          <a:ln w="9525">
            <a:noFill/>
            <a:miter lim="800000"/>
            <a:headEnd/>
            <a:tailEnd/>
          </a:ln>
          <a:effectLst/>
        </p:spPr>
        <p:txBody>
          <a:bodyPr vert="horz" wrap="square" lIns="91440" tIns="45720" rIns="91440" bIns="45720" numCol="1" anchor="ctr" anchorCtr="0" compatLnSpc="1">
            <a:prstTxWarp prst="textNoShape">
              <a:avLst/>
            </a:prstTxWarp>
            <a:noAutofit/>
          </a:bodyPr>
          <a:lstStyle>
            <a:lvl1pPr algn="l" rtl="0" fontAlgn="base">
              <a:spcBef>
                <a:spcPct val="0"/>
              </a:spcBef>
              <a:spcAft>
                <a:spcPct val="0"/>
              </a:spcAft>
              <a:defRPr sz="3200" b="1">
                <a:solidFill>
                  <a:srgbClr val="242671"/>
                </a:solidFill>
                <a:latin typeface="Microsoft YaHei" panose="020B0503020204020204" pitchFamily="34" charset="-122"/>
                <a:ea typeface="Microsoft YaHei" panose="020B0503020204020204" pitchFamily="34" charset="-122"/>
                <a:cs typeface="Times New Roman" charset="0"/>
              </a:defRPr>
            </a:lvl1pPr>
            <a:lvl2pPr algn="l" rtl="0" fontAlgn="base">
              <a:spcBef>
                <a:spcPct val="0"/>
              </a:spcBef>
              <a:spcAft>
                <a:spcPct val="0"/>
              </a:spcAft>
              <a:defRPr sz="2600" b="1">
                <a:solidFill>
                  <a:schemeClr val="bg1"/>
                </a:solidFill>
                <a:latin typeface="Verdana" pitchFamily="34" charset="0"/>
                <a:ea typeface="宋体" charset="-122"/>
              </a:defRPr>
            </a:lvl2pPr>
            <a:lvl3pPr algn="l" rtl="0" fontAlgn="base">
              <a:spcBef>
                <a:spcPct val="0"/>
              </a:spcBef>
              <a:spcAft>
                <a:spcPct val="0"/>
              </a:spcAft>
              <a:defRPr sz="2600" b="1">
                <a:solidFill>
                  <a:schemeClr val="bg1"/>
                </a:solidFill>
                <a:latin typeface="Verdana" pitchFamily="34" charset="0"/>
                <a:ea typeface="宋体" charset="-122"/>
              </a:defRPr>
            </a:lvl3pPr>
            <a:lvl4pPr algn="l" rtl="0" fontAlgn="base">
              <a:spcBef>
                <a:spcPct val="0"/>
              </a:spcBef>
              <a:spcAft>
                <a:spcPct val="0"/>
              </a:spcAft>
              <a:defRPr sz="2600" b="1">
                <a:solidFill>
                  <a:schemeClr val="bg1"/>
                </a:solidFill>
                <a:latin typeface="Verdana" pitchFamily="34" charset="0"/>
                <a:ea typeface="宋体" charset="-122"/>
              </a:defRPr>
            </a:lvl4pPr>
            <a:lvl5pPr algn="l" rtl="0" fontAlgn="base">
              <a:spcBef>
                <a:spcPct val="0"/>
              </a:spcBef>
              <a:spcAft>
                <a:spcPct val="0"/>
              </a:spcAft>
              <a:defRPr sz="2600" b="1">
                <a:solidFill>
                  <a:schemeClr val="bg1"/>
                </a:solidFill>
                <a:latin typeface="Verdana" pitchFamily="34" charset="0"/>
                <a:ea typeface="宋体" charset="-122"/>
              </a:defRPr>
            </a:lvl5pPr>
            <a:lvl6pPr marL="457200" algn="l" rtl="0" fontAlgn="base">
              <a:spcBef>
                <a:spcPct val="0"/>
              </a:spcBef>
              <a:spcAft>
                <a:spcPct val="0"/>
              </a:spcAft>
              <a:defRPr sz="2600" b="1">
                <a:solidFill>
                  <a:schemeClr val="bg1"/>
                </a:solidFill>
                <a:latin typeface="Verdana" pitchFamily="34" charset="0"/>
                <a:ea typeface="宋体" charset="-122"/>
              </a:defRPr>
            </a:lvl6pPr>
            <a:lvl7pPr marL="914400" algn="l" rtl="0" fontAlgn="base">
              <a:spcBef>
                <a:spcPct val="0"/>
              </a:spcBef>
              <a:spcAft>
                <a:spcPct val="0"/>
              </a:spcAft>
              <a:defRPr sz="2600" b="1">
                <a:solidFill>
                  <a:schemeClr val="bg1"/>
                </a:solidFill>
                <a:latin typeface="Verdana" pitchFamily="34" charset="0"/>
                <a:ea typeface="宋体" charset="-122"/>
              </a:defRPr>
            </a:lvl7pPr>
            <a:lvl8pPr marL="1371600" algn="l" rtl="0" fontAlgn="base">
              <a:spcBef>
                <a:spcPct val="0"/>
              </a:spcBef>
              <a:spcAft>
                <a:spcPct val="0"/>
              </a:spcAft>
              <a:defRPr sz="2600" b="1">
                <a:solidFill>
                  <a:schemeClr val="bg1"/>
                </a:solidFill>
                <a:latin typeface="Verdana" pitchFamily="34" charset="0"/>
                <a:ea typeface="宋体" charset="-122"/>
              </a:defRPr>
            </a:lvl8pPr>
            <a:lvl9pPr marL="1828800" algn="l" rtl="0" fontAlgn="base">
              <a:spcBef>
                <a:spcPct val="0"/>
              </a:spcBef>
              <a:spcAft>
                <a:spcPct val="0"/>
              </a:spcAft>
              <a:defRPr sz="2600" b="1">
                <a:solidFill>
                  <a:schemeClr val="bg1"/>
                </a:solidFill>
                <a:latin typeface="Verdana" pitchFamily="34" charset="0"/>
                <a:ea typeface="宋体" charset="-122"/>
              </a:defRPr>
            </a:lvl9pPr>
          </a:lstStyle>
          <a:p>
            <a:pPr algn="ctr">
              <a:lnSpc>
                <a:spcPct val="110000"/>
              </a:lnSpc>
            </a:pPr>
            <a:endParaRPr kumimoji="1" lang="zh-CN" altLang="en-US" sz="3600" kern="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charset="-122"/>
              <a:cs typeface="Arial" panose="020B0604020202020204" pitchFamily="34" charset="0"/>
            </a:endParaRPr>
          </a:p>
        </p:txBody>
      </p:sp>
      <p:sp>
        <p:nvSpPr>
          <p:cNvPr id="7170" name="Rectangle 2"/>
          <p:cNvSpPr>
            <a:spLocks noGrp="1" noChangeArrowheads="1"/>
          </p:cNvSpPr>
          <p:nvPr>
            <p:ph type="ctrTitle"/>
          </p:nvPr>
        </p:nvSpPr>
        <p:spPr>
          <a:xfrm>
            <a:off x="825671" y="2257063"/>
            <a:ext cx="10560049" cy="1079500"/>
          </a:xfrm>
        </p:spPr>
        <p:txBody>
          <a:bodyPr/>
          <a:lstStyle>
            <a:lvl1pPr algn="ctr">
              <a:defRPr sz="2800">
                <a:solidFill>
                  <a:schemeClr val="bg1"/>
                </a:solidFill>
                <a:latin typeface="Helvetica" pitchFamily="2" charset="0"/>
              </a:defRPr>
            </a:lvl1pPr>
          </a:lstStyle>
          <a:p>
            <a:r>
              <a:rPr lang="de-DE" dirty="0"/>
              <a:t>Click </a:t>
            </a:r>
            <a:r>
              <a:rPr lang="de-DE" dirty="0" err="1"/>
              <a:t>to</a:t>
            </a:r>
            <a:r>
              <a:rPr lang="de-DE" dirty="0"/>
              <a:t> </a:t>
            </a:r>
            <a:r>
              <a:rPr lang="de-DE" dirty="0" err="1"/>
              <a:t>edit</a:t>
            </a:r>
            <a:r>
              <a:rPr lang="de-DE" dirty="0"/>
              <a:t> Master title style</a:t>
            </a:r>
          </a:p>
        </p:txBody>
      </p:sp>
      <p:pic>
        <p:nvPicPr>
          <p:cNvPr id="24" name="图片 23">
            <a:extLst>
              <a:ext uri="{FF2B5EF4-FFF2-40B4-BE49-F238E27FC236}">
                <a16:creationId xmlns:a16="http://schemas.microsoft.com/office/drawing/2014/main" id="{644E8227-63EA-DA41-B544-5E8C6B35085D}"/>
              </a:ext>
            </a:extLst>
          </p:cNvPr>
          <p:cNvPicPr>
            <a:picLocks noChangeAspect="1"/>
          </p:cNvPicPr>
          <p:nvPr userDrawn="1"/>
        </p:nvPicPr>
        <p:blipFill>
          <a:blip r:embed="rId2"/>
          <a:stretch>
            <a:fillRect/>
          </a:stretch>
        </p:blipFill>
        <p:spPr>
          <a:xfrm>
            <a:off x="6242" y="485902"/>
            <a:ext cx="12185758" cy="443392"/>
          </a:xfrm>
          <a:prstGeom prst="rect">
            <a:avLst/>
          </a:prstGeom>
          <a:noFill/>
          <a:ln>
            <a:noFill/>
          </a:ln>
        </p:spPr>
      </p:pic>
      <p:pic>
        <p:nvPicPr>
          <p:cNvPr id="3" name="图片 2">
            <a:extLst>
              <a:ext uri="{FF2B5EF4-FFF2-40B4-BE49-F238E27FC236}">
                <a16:creationId xmlns:a16="http://schemas.microsoft.com/office/drawing/2014/main" id="{D68BD519-0E98-47E4-AA41-A35CF724A2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773" y="-16621"/>
            <a:ext cx="3208822" cy="960360"/>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Font typeface="Wingdings" pitchFamily="2" charset="2"/>
              <a:buChar char="n"/>
              <a:defRPr/>
            </a:lvl1pPr>
            <a:lvl2pPr marL="800100" indent="-342900">
              <a:buFont typeface="Wingdings" charset="2"/>
              <a:buChar char="l"/>
              <a:defRPr/>
            </a:lvl2pPr>
            <a:lvl3pPr marL="1257300" indent="-342900">
              <a:buFont typeface="Wingdings" pitchFamily="2" charset="2"/>
              <a:buChar char="u"/>
              <a:defRPr/>
            </a:lvl3pPr>
            <a:lvl4pPr marL="1714500" indent="-342900">
              <a:buFont typeface="Wingdings" pitchFamily="2" charset="2"/>
              <a:buChar char="p"/>
              <a:defRPr/>
            </a:lvl4pPr>
            <a:lvl5pPr marL="2171700" indent="-342900">
              <a:buFont typeface="Wingdings" pitchFamily="2" charset="2"/>
              <a:buChar char="Ø"/>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r>
              <a:rPr lang="en-GB" altLang="zh-CN"/>
              <a:t>3 November, 2008</a:t>
            </a:r>
            <a:endParaRPr lang="de-DE"/>
          </a:p>
        </p:txBody>
      </p:sp>
      <p:sp>
        <p:nvSpPr>
          <p:cNvPr id="5" name="Footer Placeholder 4"/>
          <p:cNvSpPr>
            <a:spLocks noGrp="1"/>
          </p:cNvSpPr>
          <p:nvPr>
            <p:ph type="ftr" sz="quarter" idx="11"/>
          </p:nvPr>
        </p:nvSpPr>
        <p:spPr>
          <a:xfrm>
            <a:off x="1415480" y="5170648"/>
            <a:ext cx="9025467" cy="476250"/>
          </a:xfrm>
        </p:spPr>
        <p:txBody>
          <a:bodyPr/>
          <a:lstStyle>
            <a:lvl1pPr>
              <a:defRPr/>
            </a:lvl1pPr>
          </a:lstStyle>
          <a:p>
            <a:endParaRPr lang="de-DE" dirty="0"/>
          </a:p>
        </p:txBody>
      </p:sp>
      <p:sp>
        <p:nvSpPr>
          <p:cNvPr id="6" name="Slide Number Placeholder 5"/>
          <p:cNvSpPr>
            <a:spLocks noGrp="1"/>
          </p:cNvSpPr>
          <p:nvPr>
            <p:ph type="sldNum" sz="quarter" idx="12"/>
          </p:nvPr>
        </p:nvSpPr>
        <p:spPr/>
        <p:txBody>
          <a:bodyPr/>
          <a:lstStyle>
            <a:lvl1pPr>
              <a:defRPr/>
            </a:lvl1pPr>
          </a:lstStyle>
          <a:p>
            <a:fld id="{E35E9E6D-B1E9-4F08-8E83-0E081C425F53}" type="slidenum">
              <a:rPr lang="de-DE" smtClean="0"/>
              <a:pPr/>
              <a:t>‹#›</a:t>
            </a:fld>
            <a:endParaRPr lang="de-DE"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31800" y="1125539"/>
            <a:ext cx="5513917"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8918" y="1125539"/>
            <a:ext cx="5516033"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r>
              <a:rPr lang="en-GB" altLang="zh-CN"/>
              <a:t>3 November, 2008</a:t>
            </a:r>
            <a:endParaRPr lang="de-DE"/>
          </a:p>
        </p:txBody>
      </p:sp>
      <p:sp>
        <p:nvSpPr>
          <p:cNvPr id="6" name="Footer Placeholder 5"/>
          <p:cNvSpPr>
            <a:spLocks noGrp="1"/>
          </p:cNvSpPr>
          <p:nvPr>
            <p:ph type="ftr" sz="quarter" idx="11"/>
          </p:nvPr>
        </p:nvSpPr>
        <p:spPr/>
        <p:txBody>
          <a:bodyPr/>
          <a:lstStyle>
            <a:lvl1pPr>
              <a:defRPr/>
            </a:lvl1pPr>
          </a:lstStyle>
          <a:p>
            <a:endParaRPr lang="de-DE"/>
          </a:p>
        </p:txBody>
      </p:sp>
      <p:sp>
        <p:nvSpPr>
          <p:cNvPr id="7" name="Slide Number Placeholder 6"/>
          <p:cNvSpPr>
            <a:spLocks noGrp="1"/>
          </p:cNvSpPr>
          <p:nvPr>
            <p:ph type="sldNum" sz="quarter" idx="12"/>
          </p:nvPr>
        </p:nvSpPr>
        <p:spPr/>
        <p:txBody>
          <a:bodyPr/>
          <a:lstStyle>
            <a:lvl1pPr>
              <a:defRPr/>
            </a:lvl1pPr>
          </a:lstStyle>
          <a:p>
            <a:fld id="{81C96BD4-B791-4C8E-BBF7-79275CA9D095}" type="slidenum">
              <a:rPr lang="de-DE" smtClean="0"/>
              <a:pPr/>
              <a:t>‹#›</a:t>
            </a:fld>
            <a:endParaRPr lang="de-DE"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r>
              <a:rPr lang="en-GB" altLang="zh-CN"/>
              <a:t>3 November, 2008</a:t>
            </a:r>
            <a:endParaRPr lang="de-DE"/>
          </a:p>
        </p:txBody>
      </p:sp>
      <p:sp>
        <p:nvSpPr>
          <p:cNvPr id="4" name="Footer Placeholder 3"/>
          <p:cNvSpPr>
            <a:spLocks noGrp="1"/>
          </p:cNvSpPr>
          <p:nvPr>
            <p:ph type="ftr" sz="quarter" idx="11"/>
          </p:nvPr>
        </p:nvSpPr>
        <p:spPr/>
        <p:txBody>
          <a:bodyPr/>
          <a:lstStyle>
            <a:lvl1pPr>
              <a:defRPr/>
            </a:lvl1pPr>
          </a:lstStyle>
          <a:p>
            <a:endParaRPr lang="de-DE"/>
          </a:p>
        </p:txBody>
      </p:sp>
      <p:sp>
        <p:nvSpPr>
          <p:cNvPr id="5" name="Slide Number Placeholder 4"/>
          <p:cNvSpPr>
            <a:spLocks noGrp="1"/>
          </p:cNvSpPr>
          <p:nvPr>
            <p:ph type="sldNum" sz="quarter" idx="12"/>
          </p:nvPr>
        </p:nvSpPr>
        <p:spPr/>
        <p:txBody>
          <a:bodyPr/>
          <a:lstStyle>
            <a:lvl1pPr>
              <a:defRPr/>
            </a:lvl1pPr>
          </a:lstStyle>
          <a:p>
            <a:fld id="{823267F1-93F1-4E3E-B30F-5804AF0131CA}" type="slidenum">
              <a:rPr lang="de-DE" smtClean="0"/>
              <a:pPr/>
              <a:t>‹#›</a:t>
            </a:fld>
            <a:endParaRPr lang="de-DE"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GB" altLang="zh-CN"/>
              <a:t>3 November, 2008</a:t>
            </a:r>
            <a:endParaRPr lang="de-DE"/>
          </a:p>
        </p:txBody>
      </p:sp>
      <p:sp>
        <p:nvSpPr>
          <p:cNvPr id="3" name="Footer Placeholder 2"/>
          <p:cNvSpPr>
            <a:spLocks noGrp="1"/>
          </p:cNvSpPr>
          <p:nvPr>
            <p:ph type="ftr" sz="quarter" idx="11"/>
          </p:nvPr>
        </p:nvSpPr>
        <p:spPr/>
        <p:txBody>
          <a:bodyPr/>
          <a:lstStyle>
            <a:lvl1pPr>
              <a:defRPr/>
            </a:lvl1pPr>
          </a:lstStyle>
          <a:p>
            <a:endParaRPr lang="de-DE"/>
          </a:p>
        </p:txBody>
      </p:sp>
      <p:sp>
        <p:nvSpPr>
          <p:cNvPr id="4" name="Slide Number Placeholder 3"/>
          <p:cNvSpPr>
            <a:spLocks noGrp="1"/>
          </p:cNvSpPr>
          <p:nvPr>
            <p:ph type="sldNum" sz="quarter" idx="12"/>
          </p:nvPr>
        </p:nvSpPr>
        <p:spPr/>
        <p:txBody>
          <a:bodyPr/>
          <a:lstStyle>
            <a:lvl1pPr>
              <a:defRPr/>
            </a:lvl1pPr>
          </a:lstStyle>
          <a:p>
            <a:fld id="{A1ACB26B-C1C8-4C5E-B232-0EC000952787}" type="slidenum">
              <a:rPr lang="de-DE" smtClean="0"/>
              <a:pPr/>
              <a:t>‹#›</a:t>
            </a:fld>
            <a:endParaRPr lang="de-DE"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GB" altLang="zh-CN"/>
              <a:t>3 November, 2008</a:t>
            </a:r>
            <a:endParaRPr lang="de-DE"/>
          </a:p>
        </p:txBody>
      </p:sp>
      <p:sp>
        <p:nvSpPr>
          <p:cNvPr id="5" name="Footer Placeholder 4"/>
          <p:cNvSpPr>
            <a:spLocks noGrp="1"/>
          </p:cNvSpPr>
          <p:nvPr>
            <p:ph type="ftr" sz="quarter" idx="11"/>
          </p:nvPr>
        </p:nvSpPr>
        <p:spPr/>
        <p:txBody>
          <a:bodyPr/>
          <a:lstStyle>
            <a:lvl1pPr>
              <a:defRPr/>
            </a:lvl1pPr>
          </a:lstStyle>
          <a:p>
            <a:endParaRPr lang="de-DE"/>
          </a:p>
        </p:txBody>
      </p:sp>
      <p:sp>
        <p:nvSpPr>
          <p:cNvPr id="6" name="Slide Number Placeholder 5"/>
          <p:cNvSpPr>
            <a:spLocks noGrp="1"/>
          </p:cNvSpPr>
          <p:nvPr>
            <p:ph type="sldNum" sz="quarter" idx="12"/>
          </p:nvPr>
        </p:nvSpPr>
        <p:spPr/>
        <p:txBody>
          <a:bodyPr/>
          <a:lstStyle>
            <a:lvl1pPr>
              <a:defRPr/>
            </a:lvl1pPr>
          </a:lstStyle>
          <a:p>
            <a:fld id="{1D15C95E-8AE2-48B8-91E3-6245884FF356}" type="slidenum">
              <a:rPr lang="de-DE" smtClean="0"/>
              <a:pPr/>
              <a:t>‹#›</a:t>
            </a:fld>
            <a:endParaRPr lang="de-DE"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31800" y="188913"/>
            <a:ext cx="10972800" cy="565150"/>
          </a:xfrm>
        </p:spPr>
        <p:txBody>
          <a:bodyPr/>
          <a:lstStyle/>
          <a:p>
            <a:r>
              <a:rPr lang="en-US"/>
              <a:t>Click to edit Master title style</a:t>
            </a:r>
          </a:p>
        </p:txBody>
      </p:sp>
      <p:sp>
        <p:nvSpPr>
          <p:cNvPr id="3" name="Table Placeholder 2"/>
          <p:cNvSpPr>
            <a:spLocks noGrp="1"/>
          </p:cNvSpPr>
          <p:nvPr>
            <p:ph type="tbl" idx="1"/>
          </p:nvPr>
        </p:nvSpPr>
        <p:spPr>
          <a:xfrm>
            <a:off x="431801" y="1125539"/>
            <a:ext cx="11233151" cy="4967287"/>
          </a:xfrm>
        </p:spPr>
        <p:txBody>
          <a:bodyPr/>
          <a:lstStyle/>
          <a:p>
            <a:endParaRPr lang="en-US"/>
          </a:p>
        </p:txBody>
      </p:sp>
      <p:sp>
        <p:nvSpPr>
          <p:cNvPr id="4" name="Date Placeholder 3"/>
          <p:cNvSpPr>
            <a:spLocks noGrp="1"/>
          </p:cNvSpPr>
          <p:nvPr>
            <p:ph type="dt" sz="half" idx="10"/>
          </p:nvPr>
        </p:nvSpPr>
        <p:spPr>
          <a:xfrm>
            <a:off x="609600" y="6245225"/>
            <a:ext cx="2844800" cy="476250"/>
          </a:xfrm>
        </p:spPr>
        <p:txBody>
          <a:bodyPr/>
          <a:lstStyle>
            <a:lvl1pPr>
              <a:defRPr/>
            </a:lvl1pPr>
          </a:lstStyle>
          <a:p>
            <a:r>
              <a:rPr lang="en-GB" altLang="zh-CN"/>
              <a:t>3 November, 2008</a:t>
            </a:r>
            <a:endParaRPr lang="de-DE"/>
          </a:p>
        </p:txBody>
      </p:sp>
      <p:sp>
        <p:nvSpPr>
          <p:cNvPr id="5" name="Footer Placeholder 4"/>
          <p:cNvSpPr>
            <a:spLocks noGrp="1"/>
          </p:cNvSpPr>
          <p:nvPr>
            <p:ph type="ftr" sz="quarter" idx="11"/>
          </p:nvPr>
        </p:nvSpPr>
        <p:spPr>
          <a:xfrm>
            <a:off x="1390651" y="6245225"/>
            <a:ext cx="9025467" cy="476250"/>
          </a:xfrm>
        </p:spPr>
        <p:txBody>
          <a:bodyPr/>
          <a:lstStyle>
            <a:lvl1pPr>
              <a:defRPr/>
            </a:lvl1pPr>
          </a:lstStyle>
          <a:p>
            <a:endParaRPr lang="de-DE"/>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fld id="{5A3FAC3C-9319-4511-B25D-033378084A72}" type="slidenum">
              <a:rPr lang="de-DE" smtClean="0"/>
              <a:pPr/>
              <a:t>‹#›</a:t>
            </a:fld>
            <a:endParaRPr lang="de-DE"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bwMode="auto">
          <a:xfrm>
            <a:off x="609600" y="1206924"/>
            <a:ext cx="11055352" cy="48859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dirty="0"/>
              <a:t>Click </a:t>
            </a:r>
            <a:r>
              <a:rPr lang="de-DE" dirty="0" err="1"/>
              <a:t>to</a:t>
            </a:r>
            <a:r>
              <a:rPr lang="de-DE" dirty="0"/>
              <a:t> </a:t>
            </a:r>
            <a:r>
              <a:rPr lang="de-DE" dirty="0" err="1"/>
              <a:t>edit</a:t>
            </a:r>
            <a:r>
              <a:rPr lang="de-DE" dirty="0"/>
              <a:t> Master </a:t>
            </a:r>
            <a:r>
              <a:rPr lang="de-DE" dirty="0" err="1"/>
              <a:t>text</a:t>
            </a:r>
            <a:r>
              <a:rPr lang="de-DE" dirty="0"/>
              <a:t> </a:t>
            </a:r>
            <a:r>
              <a:rPr lang="de-DE" dirty="0" err="1"/>
              <a:t>styles</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
        <p:nvSpPr>
          <p:cNvPr id="6147" name="Rectangle 3"/>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Helvetica" pitchFamily="2" charset="0"/>
              </a:defRPr>
            </a:lvl1pPr>
          </a:lstStyle>
          <a:p>
            <a:r>
              <a:rPr lang="en-GB" altLang="zh-CN"/>
              <a:t>3 November, 2008</a:t>
            </a:r>
            <a:endParaRPr lang="de-DE" dirty="0"/>
          </a:p>
        </p:txBody>
      </p:sp>
      <p:sp>
        <p:nvSpPr>
          <p:cNvPr id="6148" name="Rectangle 4"/>
          <p:cNvSpPr>
            <a:spLocks noGrp="1" noChangeArrowheads="1"/>
          </p:cNvSpPr>
          <p:nvPr>
            <p:ph type="ftr" sz="quarter" idx="3"/>
          </p:nvPr>
        </p:nvSpPr>
        <p:spPr bwMode="auto">
          <a:xfrm>
            <a:off x="1535641" y="6245225"/>
            <a:ext cx="902546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i="1">
                <a:solidFill>
                  <a:schemeClr val="bg2"/>
                </a:solidFill>
                <a:latin typeface="Helvetica" pitchFamily="2" charset="0"/>
              </a:defRPr>
            </a:lvl1pPr>
          </a:lstStyle>
          <a:p>
            <a:endParaRPr lang="de-DE" dirty="0"/>
          </a:p>
        </p:txBody>
      </p:sp>
      <p:sp>
        <p:nvSpPr>
          <p:cNvPr id="6149" name="Rectangle 5"/>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Helvetica" pitchFamily="2" charset="0"/>
                <a:ea typeface="Microsoft YaHei" panose="020B0503020204020204" pitchFamily="34" charset="-122"/>
              </a:defRPr>
            </a:lvl1pPr>
          </a:lstStyle>
          <a:p>
            <a:fld id="{DAA495AF-A2E5-4C69-B93F-A4394812F7B9}" type="slidenum">
              <a:rPr lang="de-DE" smtClean="0"/>
              <a:pPr/>
              <a:t>‹#›</a:t>
            </a:fld>
            <a:endParaRPr lang="de-DE" dirty="0"/>
          </a:p>
        </p:txBody>
      </p:sp>
      <p:sp>
        <p:nvSpPr>
          <p:cNvPr id="6152" name="Rectangle 8"/>
          <p:cNvSpPr>
            <a:spLocks noGrp="1" noChangeArrowheads="1"/>
          </p:cNvSpPr>
          <p:nvPr>
            <p:ph type="title"/>
          </p:nvPr>
        </p:nvSpPr>
        <p:spPr bwMode="auto">
          <a:xfrm>
            <a:off x="158454" y="-118639"/>
            <a:ext cx="11842202" cy="1325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dirty="0"/>
              <a:t>Click </a:t>
            </a:r>
            <a:r>
              <a:rPr lang="de-DE" dirty="0" err="1"/>
              <a:t>to</a:t>
            </a:r>
            <a:r>
              <a:rPr lang="de-DE" dirty="0"/>
              <a:t> </a:t>
            </a:r>
            <a:r>
              <a:rPr lang="de-DE" dirty="0" err="1"/>
              <a:t>edit</a:t>
            </a:r>
            <a:r>
              <a:rPr lang="de-DE" dirty="0"/>
              <a:t> Master title style</a:t>
            </a:r>
          </a:p>
        </p:txBody>
      </p:sp>
      <p:sp>
        <p:nvSpPr>
          <p:cNvPr id="16" name="Rectangle 17">
            <a:extLst>
              <a:ext uri="{FF2B5EF4-FFF2-40B4-BE49-F238E27FC236}">
                <a16:creationId xmlns:a16="http://schemas.microsoft.com/office/drawing/2014/main" id="{E5005621-CC62-9B4C-BE70-032620594377}"/>
              </a:ext>
            </a:extLst>
          </p:cNvPr>
          <p:cNvSpPr/>
          <p:nvPr userDrawn="1"/>
        </p:nvSpPr>
        <p:spPr>
          <a:xfrm>
            <a:off x="-5861" y="320040"/>
            <a:ext cx="152400" cy="396240"/>
          </a:xfrm>
          <a:prstGeom prst="rect">
            <a:avLst/>
          </a:prstGeom>
          <a:solidFill>
            <a:srgbClr val="242671"/>
          </a:solidFill>
          <a:ln>
            <a:solidFill>
              <a:srgbClr val="24267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Helvetica" pitchFamily="2" charset="0"/>
              <a:ea typeface="+mj-ea"/>
            </a:endParaRPr>
          </a:p>
        </p:txBody>
      </p:sp>
      <p:pic>
        <p:nvPicPr>
          <p:cNvPr id="5" name="图片 4">
            <a:extLst>
              <a:ext uri="{FF2B5EF4-FFF2-40B4-BE49-F238E27FC236}">
                <a16:creationId xmlns:a16="http://schemas.microsoft.com/office/drawing/2014/main" id="{97DCCC75-E9DD-4D2D-84DB-6C75FD8A24C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076639" y="6245225"/>
            <a:ext cx="2005831" cy="600320"/>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5" r:id="rId4"/>
    <p:sldLayoutId id="2147483656" r:id="rId5"/>
    <p:sldLayoutId id="2147483659" r:id="rId6"/>
    <p:sldLayoutId id="2147483661" r:id="rId7"/>
  </p:sldLayoutIdLst>
  <p:transition/>
  <p:hf hdr="0" ftr="0" dt="0"/>
  <p:txStyles>
    <p:titleStyle>
      <a:lvl1pPr algn="l" rtl="0" fontAlgn="base">
        <a:spcBef>
          <a:spcPct val="0"/>
        </a:spcBef>
        <a:spcAft>
          <a:spcPct val="0"/>
        </a:spcAft>
        <a:defRPr sz="3200" b="1">
          <a:solidFill>
            <a:srgbClr val="242671"/>
          </a:solidFill>
          <a:latin typeface="Helvetica" pitchFamily="2" charset="0"/>
          <a:ea typeface="Microsoft YaHei" panose="020B0503020204020204" pitchFamily="34" charset="-122"/>
          <a:cs typeface="Times New Roman" charset="0"/>
        </a:defRPr>
      </a:lvl1pPr>
      <a:lvl2pPr algn="l" rtl="0" fontAlgn="base">
        <a:spcBef>
          <a:spcPct val="0"/>
        </a:spcBef>
        <a:spcAft>
          <a:spcPct val="0"/>
        </a:spcAft>
        <a:defRPr sz="2600" b="1">
          <a:solidFill>
            <a:schemeClr val="bg1"/>
          </a:solidFill>
          <a:latin typeface="Verdana" pitchFamily="34" charset="0"/>
          <a:ea typeface="宋体" charset="-122"/>
        </a:defRPr>
      </a:lvl2pPr>
      <a:lvl3pPr algn="l" rtl="0" fontAlgn="base">
        <a:spcBef>
          <a:spcPct val="0"/>
        </a:spcBef>
        <a:spcAft>
          <a:spcPct val="0"/>
        </a:spcAft>
        <a:defRPr sz="2600" b="1">
          <a:solidFill>
            <a:schemeClr val="bg1"/>
          </a:solidFill>
          <a:latin typeface="Verdana" pitchFamily="34" charset="0"/>
          <a:ea typeface="宋体" charset="-122"/>
        </a:defRPr>
      </a:lvl3pPr>
      <a:lvl4pPr algn="l" rtl="0" fontAlgn="base">
        <a:spcBef>
          <a:spcPct val="0"/>
        </a:spcBef>
        <a:spcAft>
          <a:spcPct val="0"/>
        </a:spcAft>
        <a:defRPr sz="2600" b="1">
          <a:solidFill>
            <a:schemeClr val="bg1"/>
          </a:solidFill>
          <a:latin typeface="Verdana" pitchFamily="34" charset="0"/>
          <a:ea typeface="宋体" charset="-122"/>
        </a:defRPr>
      </a:lvl4pPr>
      <a:lvl5pPr algn="l" rtl="0" fontAlgn="base">
        <a:spcBef>
          <a:spcPct val="0"/>
        </a:spcBef>
        <a:spcAft>
          <a:spcPct val="0"/>
        </a:spcAft>
        <a:defRPr sz="2600" b="1">
          <a:solidFill>
            <a:schemeClr val="bg1"/>
          </a:solidFill>
          <a:latin typeface="Verdana" pitchFamily="34" charset="0"/>
          <a:ea typeface="宋体" charset="-122"/>
        </a:defRPr>
      </a:lvl5pPr>
      <a:lvl6pPr marL="457200" algn="l" rtl="0" fontAlgn="base">
        <a:spcBef>
          <a:spcPct val="0"/>
        </a:spcBef>
        <a:spcAft>
          <a:spcPct val="0"/>
        </a:spcAft>
        <a:defRPr sz="2600" b="1">
          <a:solidFill>
            <a:schemeClr val="bg1"/>
          </a:solidFill>
          <a:latin typeface="Verdana" pitchFamily="34" charset="0"/>
          <a:ea typeface="宋体" charset="-122"/>
        </a:defRPr>
      </a:lvl6pPr>
      <a:lvl7pPr marL="914400" algn="l" rtl="0" fontAlgn="base">
        <a:spcBef>
          <a:spcPct val="0"/>
        </a:spcBef>
        <a:spcAft>
          <a:spcPct val="0"/>
        </a:spcAft>
        <a:defRPr sz="2600" b="1">
          <a:solidFill>
            <a:schemeClr val="bg1"/>
          </a:solidFill>
          <a:latin typeface="Verdana" pitchFamily="34" charset="0"/>
          <a:ea typeface="宋体" charset="-122"/>
        </a:defRPr>
      </a:lvl7pPr>
      <a:lvl8pPr marL="1371600" algn="l" rtl="0" fontAlgn="base">
        <a:spcBef>
          <a:spcPct val="0"/>
        </a:spcBef>
        <a:spcAft>
          <a:spcPct val="0"/>
        </a:spcAft>
        <a:defRPr sz="2600" b="1">
          <a:solidFill>
            <a:schemeClr val="bg1"/>
          </a:solidFill>
          <a:latin typeface="Verdana" pitchFamily="34" charset="0"/>
          <a:ea typeface="宋体" charset="-122"/>
        </a:defRPr>
      </a:lvl8pPr>
      <a:lvl9pPr marL="1828800" algn="l" rtl="0" fontAlgn="base">
        <a:spcBef>
          <a:spcPct val="0"/>
        </a:spcBef>
        <a:spcAft>
          <a:spcPct val="0"/>
        </a:spcAft>
        <a:defRPr sz="2600" b="1">
          <a:solidFill>
            <a:schemeClr val="bg1"/>
          </a:solidFill>
          <a:latin typeface="Verdana" pitchFamily="34" charset="0"/>
          <a:ea typeface="宋体" charset="-122"/>
        </a:defRPr>
      </a:lvl9pPr>
    </p:titleStyle>
    <p:bodyStyle>
      <a:lvl1pPr marL="342900" indent="-342900" algn="l" rtl="0" fontAlgn="base">
        <a:spcBef>
          <a:spcPct val="20000"/>
        </a:spcBef>
        <a:spcAft>
          <a:spcPct val="0"/>
        </a:spcAft>
        <a:buClr>
          <a:srgbClr val="002060"/>
        </a:buClr>
        <a:buSzPct val="100000"/>
        <a:buFont typeface="Wingdings" pitchFamily="2" charset="2"/>
        <a:buChar char="n"/>
        <a:defRPr sz="2000">
          <a:solidFill>
            <a:schemeClr val="tx1"/>
          </a:solidFill>
          <a:latin typeface="Helvetica" pitchFamily="2" charset="0"/>
          <a:ea typeface="Microsoft YaHei" panose="020B0503020204020204" pitchFamily="34" charset="-122"/>
          <a:cs typeface="Times New Roman" charset="0"/>
        </a:defRPr>
      </a:lvl1pPr>
      <a:lvl2pPr marL="742950" indent="-285750" algn="l" rtl="0" fontAlgn="base">
        <a:spcBef>
          <a:spcPct val="20000"/>
        </a:spcBef>
        <a:spcAft>
          <a:spcPct val="0"/>
        </a:spcAft>
        <a:buClr>
          <a:srgbClr val="002060"/>
        </a:buClr>
        <a:buSzPct val="100000"/>
        <a:buFont typeface="Wingdings" pitchFamily="2" charset="2"/>
        <a:buChar char="n"/>
        <a:defRPr sz="2000">
          <a:solidFill>
            <a:schemeClr val="tx1"/>
          </a:solidFill>
          <a:latin typeface="Helvetica" pitchFamily="2" charset="0"/>
          <a:ea typeface="Microsoft YaHei" panose="020B0503020204020204" pitchFamily="34" charset="-122"/>
          <a:cs typeface="Times New Roman" charset="0"/>
        </a:defRPr>
      </a:lvl2pPr>
      <a:lvl3pPr marL="1143000" indent="-228600" algn="l" rtl="0" fontAlgn="base">
        <a:spcBef>
          <a:spcPct val="20000"/>
        </a:spcBef>
        <a:spcAft>
          <a:spcPct val="0"/>
        </a:spcAft>
        <a:buClr>
          <a:srgbClr val="002060"/>
        </a:buClr>
        <a:buSzPct val="100000"/>
        <a:buFont typeface="Wingdings" pitchFamily="2" charset="2"/>
        <a:buChar char="n"/>
        <a:defRPr sz="2000">
          <a:solidFill>
            <a:schemeClr val="tx1"/>
          </a:solidFill>
          <a:latin typeface="Helvetica" pitchFamily="2" charset="0"/>
          <a:ea typeface="Microsoft YaHei" panose="020B0503020204020204" pitchFamily="34" charset="-122"/>
          <a:cs typeface="Times New Roman" charset="0"/>
        </a:defRPr>
      </a:lvl3pPr>
      <a:lvl4pPr marL="1600200" indent="-228600" algn="l" rtl="0" fontAlgn="base">
        <a:spcBef>
          <a:spcPct val="20000"/>
        </a:spcBef>
        <a:spcAft>
          <a:spcPct val="0"/>
        </a:spcAft>
        <a:buClr>
          <a:srgbClr val="002060"/>
        </a:buClr>
        <a:buSzPct val="100000"/>
        <a:buFont typeface="Wingdings" pitchFamily="2" charset="2"/>
        <a:buChar char="n"/>
        <a:defRPr sz="2000">
          <a:solidFill>
            <a:schemeClr val="tx1"/>
          </a:solidFill>
          <a:latin typeface="Helvetica" pitchFamily="2" charset="0"/>
          <a:ea typeface="Microsoft YaHei" panose="020B0503020204020204" pitchFamily="34" charset="-122"/>
          <a:cs typeface="Times New Roman" charset="0"/>
        </a:defRPr>
      </a:lvl4pPr>
      <a:lvl5pPr marL="2057400" indent="-228600" algn="l" rtl="0" fontAlgn="base">
        <a:spcBef>
          <a:spcPct val="20000"/>
        </a:spcBef>
        <a:spcAft>
          <a:spcPct val="0"/>
        </a:spcAft>
        <a:buClr>
          <a:srgbClr val="002060"/>
        </a:buClr>
        <a:buSzPct val="100000"/>
        <a:buFont typeface="Wingdings" pitchFamily="2" charset="2"/>
        <a:buChar char="n"/>
        <a:defRPr sz="2000">
          <a:solidFill>
            <a:schemeClr val="tx1"/>
          </a:solidFill>
          <a:latin typeface="Helvetica" pitchFamily="2" charset="0"/>
          <a:ea typeface="Microsoft YaHei" panose="020B0503020204020204" pitchFamily="34" charset="-122"/>
          <a:cs typeface="Times New Roman" charset="0"/>
        </a:defRPr>
      </a:lvl5pPr>
      <a:lvl6pPr marL="25146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svg"/><Relationship Id="rId10" Type="http://schemas.openxmlformats.org/officeDocument/2006/relationships/image" Target="../media/image28.sv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26" Type="http://schemas.openxmlformats.org/officeDocument/2006/relationships/audio" Target="../media/media13.wav"/><Relationship Id="rId3" Type="http://schemas.microsoft.com/office/2007/relationships/media" Target="../media/media2.wav"/><Relationship Id="rId21" Type="http://schemas.microsoft.com/office/2007/relationships/media" Target="../media/media11.wav"/><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5" Type="http://schemas.microsoft.com/office/2007/relationships/media" Target="../media/media13.wav"/><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audio" Target="../media/media10.wav"/><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24" Type="http://schemas.openxmlformats.org/officeDocument/2006/relationships/audio" Target="../media/media12.wav"/><Relationship Id="rId5" Type="http://schemas.microsoft.com/office/2007/relationships/media" Target="../media/media3.wav"/><Relationship Id="rId15" Type="http://schemas.microsoft.com/office/2007/relationships/media" Target="../media/media8.wav"/><Relationship Id="rId23" Type="http://schemas.microsoft.com/office/2007/relationships/media" Target="../media/media12.wav"/><Relationship Id="rId28" Type="http://schemas.openxmlformats.org/officeDocument/2006/relationships/image" Target="../media/image36.png"/><Relationship Id="rId10" Type="http://schemas.openxmlformats.org/officeDocument/2006/relationships/audio" Target="../media/media5.wav"/><Relationship Id="rId19" Type="http://schemas.microsoft.com/office/2007/relationships/media" Target="../media/media10.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audio" Target="../media/media11.wav"/><Relationship Id="rId27"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subTitle" idx="4294967295"/>
          </p:nvPr>
        </p:nvSpPr>
        <p:spPr>
          <a:xfrm>
            <a:off x="3431704" y="6127116"/>
            <a:ext cx="5328592" cy="708032"/>
          </a:xfrm>
        </p:spPr>
        <p:txBody>
          <a:bodyPr/>
          <a:lstStyle/>
          <a:p>
            <a:pPr marL="0" indent="0" algn="ctr">
              <a:buNone/>
            </a:pPr>
            <a:r>
              <a:rPr lang="en-US" altLang="zh-CN" dirty="0">
                <a:latin typeface="Helvetica" pitchFamily="2" charset="0"/>
              </a:rPr>
              <a:t>Presented at Cambridge University</a:t>
            </a:r>
          </a:p>
          <a:p>
            <a:pPr marL="0" indent="0" algn="ctr">
              <a:buNone/>
            </a:pPr>
            <a:r>
              <a:rPr lang="en-US" altLang="zh-CN" dirty="0">
                <a:latin typeface="Helvetica" pitchFamily="2" charset="0"/>
              </a:rPr>
              <a:t>2025-10-20</a:t>
            </a:r>
            <a:endParaRPr lang="en-GB" altLang="zh-CN" sz="2000" b="0" dirty="0">
              <a:latin typeface="Helvetica" pitchFamily="2" charset="0"/>
            </a:endParaRPr>
          </a:p>
        </p:txBody>
      </p:sp>
      <p:sp>
        <p:nvSpPr>
          <p:cNvPr id="4" name="Slide Number Placeholder 3"/>
          <p:cNvSpPr>
            <a:spLocks noGrp="1"/>
          </p:cNvSpPr>
          <p:nvPr>
            <p:ph type="sldNum" sz="quarter" idx="4294967295"/>
          </p:nvPr>
        </p:nvSpPr>
        <p:spPr>
          <a:xfrm>
            <a:off x="9408368" y="6243007"/>
            <a:ext cx="2133600" cy="476250"/>
          </a:xfrm>
        </p:spPr>
        <p:txBody>
          <a:bodyPr/>
          <a:lstStyle/>
          <a:p>
            <a:fld id="{F6C7CC9B-F300-488E-AE2D-CC29E8E1A01A}" type="slidenum">
              <a:rPr lang="de-DE" smtClean="0"/>
              <a:pPr/>
              <a:t>1</a:t>
            </a:fld>
            <a:endParaRPr lang="de-DE" dirty="0"/>
          </a:p>
        </p:txBody>
      </p:sp>
      <p:sp>
        <p:nvSpPr>
          <p:cNvPr id="5" name="矩形 4">
            <a:extLst>
              <a:ext uri="{FF2B5EF4-FFF2-40B4-BE49-F238E27FC236}">
                <a16:creationId xmlns:a16="http://schemas.microsoft.com/office/drawing/2014/main" id="{475B85AD-BFDF-E341-95DC-3B133362DCED}"/>
              </a:ext>
            </a:extLst>
          </p:cNvPr>
          <p:cNvSpPr/>
          <p:nvPr/>
        </p:nvSpPr>
        <p:spPr>
          <a:xfrm>
            <a:off x="1019436" y="3985266"/>
            <a:ext cx="10153128" cy="830997"/>
          </a:xfrm>
          <a:prstGeom prst="rect">
            <a:avLst/>
          </a:prstGeom>
        </p:spPr>
        <p:txBody>
          <a:bodyPr wrap="square">
            <a:spAutoFit/>
          </a:bodyPr>
          <a:lstStyle/>
          <a:p>
            <a:pPr algn="ctr"/>
            <a:r>
              <a:rPr lang="en-US" altLang="zh-CN" sz="2400" b="1" dirty="0" err="1">
                <a:latin typeface="Helvetica" pitchFamily="2" charset="0"/>
                <a:ea typeface="Microsoft YaHei" charset="-122"/>
                <a:cs typeface="Microsoft YaHei" charset="-122"/>
              </a:rPr>
              <a:t>Yiwei</a:t>
            </a:r>
            <a:r>
              <a:rPr lang="en-US" altLang="zh-CN" sz="2400" b="1" dirty="0">
                <a:latin typeface="Helvetica" pitchFamily="2" charset="0"/>
                <a:ea typeface="Microsoft YaHei" charset="-122"/>
                <a:cs typeface="Microsoft YaHei" charset="-122"/>
              </a:rPr>
              <a:t> Guo</a:t>
            </a:r>
          </a:p>
          <a:p>
            <a:pPr algn="ctr"/>
            <a:r>
              <a:rPr lang="en-US" altLang="zh-CN" sz="2400" dirty="0">
                <a:latin typeface="Helvetica" pitchFamily="2" charset="0"/>
                <a:ea typeface="Microsoft YaHei" charset="-122"/>
              </a:rPr>
              <a:t>Ph.D. Candidate</a:t>
            </a:r>
            <a:endParaRPr lang="zh-CN" altLang="en-US" sz="2400" dirty="0">
              <a:latin typeface="Helvetica" pitchFamily="2" charset="0"/>
            </a:endParaRPr>
          </a:p>
        </p:txBody>
      </p:sp>
      <p:sp>
        <p:nvSpPr>
          <p:cNvPr id="12" name="矩形 11">
            <a:extLst>
              <a:ext uri="{FF2B5EF4-FFF2-40B4-BE49-F238E27FC236}">
                <a16:creationId xmlns:a16="http://schemas.microsoft.com/office/drawing/2014/main" id="{C45D5BB5-C51C-B54F-B165-F0B460F36BCC}"/>
              </a:ext>
            </a:extLst>
          </p:cNvPr>
          <p:cNvSpPr/>
          <p:nvPr/>
        </p:nvSpPr>
        <p:spPr>
          <a:xfrm>
            <a:off x="155340" y="2123441"/>
            <a:ext cx="11881320" cy="1200329"/>
          </a:xfrm>
          <a:prstGeom prst="rect">
            <a:avLst/>
          </a:prstGeom>
        </p:spPr>
        <p:txBody>
          <a:bodyPr wrap="square">
            <a:spAutoFit/>
          </a:bodyPr>
          <a:lstStyle/>
          <a:p>
            <a:pPr algn="ctr"/>
            <a:r>
              <a:rPr lang="en-US" altLang="zh-CN" sz="3600" b="1" dirty="0">
                <a:solidFill>
                  <a:schemeClr val="bg1"/>
                </a:solidFill>
                <a:latin typeface="Helvetica" pitchFamily="2" charset="0"/>
                <a:ea typeface="Microsoft YaHei" charset="-122"/>
                <a:cs typeface="Microsoft YaHei" charset="-122"/>
              </a:rPr>
              <a:t>Reducing Speaker and Temporal Redundancy in Discrete Speech Tokenization</a:t>
            </a:r>
            <a:endParaRPr lang="zh-CN" altLang="en-US" sz="3600" b="1" dirty="0">
              <a:latin typeface="Helvetica" pitchFamily="2" charset="0"/>
            </a:endParaRPr>
          </a:p>
        </p:txBody>
      </p:sp>
      <p:sp>
        <p:nvSpPr>
          <p:cNvPr id="6" name="矩形 5">
            <a:extLst>
              <a:ext uri="{FF2B5EF4-FFF2-40B4-BE49-F238E27FC236}">
                <a16:creationId xmlns:a16="http://schemas.microsoft.com/office/drawing/2014/main" id="{03CAA14E-C338-B948-8CFD-6F6C9BB24AEA}"/>
              </a:ext>
            </a:extLst>
          </p:cNvPr>
          <p:cNvSpPr/>
          <p:nvPr/>
        </p:nvSpPr>
        <p:spPr>
          <a:xfrm>
            <a:off x="1019436" y="4767535"/>
            <a:ext cx="10153128" cy="830997"/>
          </a:xfrm>
          <a:prstGeom prst="rect">
            <a:avLst/>
          </a:prstGeom>
        </p:spPr>
        <p:txBody>
          <a:bodyPr wrap="square">
            <a:spAutoFit/>
          </a:bodyPr>
          <a:lstStyle/>
          <a:p>
            <a:pPr algn="ctr"/>
            <a:r>
              <a:rPr lang="en-US" altLang="zh-CN" sz="2400" dirty="0">
                <a:latin typeface="Helvetica" pitchFamily="2" charset="0"/>
                <a:ea typeface="Microsoft YaHei" charset="-122"/>
                <a:cs typeface="Microsoft YaHei" charset="-122"/>
              </a:rPr>
              <a:t>X-LANCE Lab, School of Computer Science &amp; Engineering</a:t>
            </a:r>
          </a:p>
          <a:p>
            <a:pPr algn="ctr"/>
            <a:r>
              <a:rPr lang="en-US" altLang="zh-CN" sz="2400" dirty="0">
                <a:latin typeface="Helvetica" pitchFamily="2" charset="0"/>
                <a:ea typeface="Microsoft YaHei" charset="-122"/>
                <a:cs typeface="Microsoft YaHei" charset="-122"/>
              </a:rPr>
              <a:t>Shanghai Jiao Tong University, China</a:t>
            </a:r>
          </a:p>
        </p:txBody>
      </p:sp>
    </p:spTree>
  </p:cSld>
  <p:clrMapOvr>
    <a:masterClrMapping/>
  </p:clrMapOvr>
  <p:transition advTm="1236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1D7A0-B8B1-CA4C-A690-13878C41B82D}"/>
              </a:ext>
            </a:extLst>
          </p:cNvPr>
          <p:cNvSpPr>
            <a:spLocks noGrp="1"/>
          </p:cNvSpPr>
          <p:nvPr>
            <p:ph type="title"/>
          </p:nvPr>
        </p:nvSpPr>
        <p:spPr/>
        <p:txBody>
          <a:bodyPr/>
          <a:lstStyle/>
          <a:p>
            <a:r>
              <a:rPr kumimoji="1" lang="en-US" altLang="zh-CN" dirty="0" err="1"/>
              <a:t>LSCodec</a:t>
            </a:r>
            <a:r>
              <a:rPr kumimoji="1" lang="en-US" altLang="zh-CN" dirty="0"/>
              <a:t>: Low-Bitrate Speaker-Decoupled Codec</a:t>
            </a:r>
            <a:endParaRPr kumimoji="1" lang="zh-CN" altLang="en-US" dirty="0"/>
          </a:p>
        </p:txBody>
      </p:sp>
      <p:sp>
        <p:nvSpPr>
          <p:cNvPr id="3" name="内容占位符 2">
            <a:extLst>
              <a:ext uri="{FF2B5EF4-FFF2-40B4-BE49-F238E27FC236}">
                <a16:creationId xmlns:a16="http://schemas.microsoft.com/office/drawing/2014/main" id="{CDD62B38-DC23-B346-88C3-9A090FEAEBC5}"/>
              </a:ext>
            </a:extLst>
          </p:cNvPr>
          <p:cNvSpPr>
            <a:spLocks noGrp="1"/>
          </p:cNvSpPr>
          <p:nvPr>
            <p:ph idx="1"/>
          </p:nvPr>
        </p:nvSpPr>
        <p:spPr>
          <a:xfrm>
            <a:off x="609600" y="980728"/>
            <a:ext cx="11055352" cy="2160935"/>
          </a:xfrm>
        </p:spPr>
        <p:txBody>
          <a:bodyPr/>
          <a:lstStyle/>
          <a:p>
            <a:r>
              <a:rPr kumimoji="1" lang="en-US" altLang="zh-CN" sz="2400" dirty="0"/>
              <a:t>Properties:</a:t>
            </a:r>
          </a:p>
          <a:p>
            <a:pPr lvl="1"/>
            <a:r>
              <a:rPr kumimoji="1" lang="en-US" altLang="zh-CN" sz="2400" b="1" dirty="0"/>
              <a:t>Single-layer</a:t>
            </a:r>
            <a:r>
              <a:rPr kumimoji="1" lang="en-US" altLang="zh-CN" sz="2400" dirty="0"/>
              <a:t> VQ, reasonably low frame rate</a:t>
            </a:r>
          </a:p>
          <a:p>
            <a:pPr lvl="1"/>
            <a:r>
              <a:rPr kumimoji="1" lang="en-US" altLang="zh-CN" sz="2400" b="1" dirty="0"/>
              <a:t>Explicit</a:t>
            </a:r>
            <a:r>
              <a:rPr kumimoji="1" lang="en-US" altLang="zh-CN" sz="2400" dirty="0"/>
              <a:t> speaker information removal in the quantized codes</a:t>
            </a:r>
          </a:p>
          <a:p>
            <a:pPr lvl="1"/>
            <a:r>
              <a:rPr kumimoji="1" lang="en-US" altLang="zh-CN" sz="2400" dirty="0"/>
              <a:t>Good intelligibility + </a:t>
            </a:r>
            <a:r>
              <a:rPr kumimoji="1" lang="en-US" altLang="zh-CN" sz="2400" b="1" dirty="0"/>
              <a:t>prosody</a:t>
            </a:r>
            <a:r>
              <a:rPr kumimoji="1" lang="en-US" altLang="zh-CN" sz="2400" dirty="0"/>
              <a:t> preservation</a:t>
            </a:r>
          </a:p>
          <a:p>
            <a:pPr lvl="1"/>
            <a:r>
              <a:rPr kumimoji="1" lang="en-US" altLang="zh-CN" sz="2400" b="1" dirty="0"/>
              <a:t>Unsupervised</a:t>
            </a:r>
            <a:endParaRPr kumimoji="1" lang="zh-CN" altLang="en-US" sz="2400" b="1" dirty="0"/>
          </a:p>
        </p:txBody>
      </p:sp>
      <p:sp>
        <p:nvSpPr>
          <p:cNvPr id="4" name="灯片编号占位符 3">
            <a:extLst>
              <a:ext uri="{FF2B5EF4-FFF2-40B4-BE49-F238E27FC236}">
                <a16:creationId xmlns:a16="http://schemas.microsoft.com/office/drawing/2014/main" id="{D356FEBB-927A-8048-835C-615E55787421}"/>
              </a:ext>
            </a:extLst>
          </p:cNvPr>
          <p:cNvSpPr>
            <a:spLocks noGrp="1"/>
          </p:cNvSpPr>
          <p:nvPr>
            <p:ph type="sldNum" sz="quarter" idx="12"/>
          </p:nvPr>
        </p:nvSpPr>
        <p:spPr/>
        <p:txBody>
          <a:bodyPr/>
          <a:lstStyle/>
          <a:p>
            <a:fld id="{E35E9E6D-B1E9-4F08-8E83-0E081C425F53}" type="slidenum">
              <a:rPr lang="de-DE" smtClean="0"/>
              <a:pPr/>
              <a:t>10</a:t>
            </a:fld>
            <a:endParaRPr lang="de-DE" dirty="0"/>
          </a:p>
        </p:txBody>
      </p:sp>
    </p:spTree>
    <p:extLst>
      <p:ext uri="{BB962C8B-B14F-4D97-AF65-F5344CB8AC3E}">
        <p14:creationId xmlns:p14="http://schemas.microsoft.com/office/powerpoint/2010/main" val="361431059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角矩形 46">
            <a:extLst>
              <a:ext uri="{FF2B5EF4-FFF2-40B4-BE49-F238E27FC236}">
                <a16:creationId xmlns:a16="http://schemas.microsoft.com/office/drawing/2014/main" id="{CD48BDE2-3E92-D642-ABF8-3AAACAC15864}"/>
              </a:ext>
            </a:extLst>
          </p:cNvPr>
          <p:cNvSpPr/>
          <p:nvPr/>
        </p:nvSpPr>
        <p:spPr>
          <a:xfrm>
            <a:off x="265083" y="1683239"/>
            <a:ext cx="5398869" cy="4561981"/>
          </a:xfrm>
          <a:prstGeom prst="roundRect">
            <a:avLst>
              <a:gd name="adj" fmla="val 9679"/>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6" name="图形 25" descr="问号 纯色填充">
            <a:extLst>
              <a:ext uri="{FF2B5EF4-FFF2-40B4-BE49-F238E27FC236}">
                <a16:creationId xmlns:a16="http://schemas.microsoft.com/office/drawing/2014/main" id="{27CDBD59-2F6E-DE4E-A14F-E19320F47B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38019">
            <a:off x="4820783" y="4861319"/>
            <a:ext cx="914400" cy="914400"/>
          </a:xfrm>
          <a:prstGeom prst="rect">
            <a:avLst/>
          </a:prstGeom>
        </p:spPr>
      </p:pic>
      <p:pic>
        <p:nvPicPr>
          <p:cNvPr id="28" name="图形 27" descr="问号 纯色填充">
            <a:extLst>
              <a:ext uri="{FF2B5EF4-FFF2-40B4-BE49-F238E27FC236}">
                <a16:creationId xmlns:a16="http://schemas.microsoft.com/office/drawing/2014/main" id="{9D5305C0-BC68-1C45-9AFC-84F0975F22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38019">
            <a:off x="4661608" y="3009520"/>
            <a:ext cx="914400" cy="914400"/>
          </a:xfrm>
          <a:prstGeom prst="rect">
            <a:avLst/>
          </a:prstGeom>
        </p:spPr>
      </p:pic>
      <p:sp>
        <p:nvSpPr>
          <p:cNvPr id="27" name="圆角矩形 26">
            <a:extLst>
              <a:ext uri="{FF2B5EF4-FFF2-40B4-BE49-F238E27FC236}">
                <a16:creationId xmlns:a16="http://schemas.microsoft.com/office/drawing/2014/main" id="{D291ED2A-F68D-6645-8212-C2DE0226AA66}"/>
              </a:ext>
            </a:extLst>
          </p:cNvPr>
          <p:cNvSpPr/>
          <p:nvPr/>
        </p:nvSpPr>
        <p:spPr>
          <a:xfrm>
            <a:off x="6904160" y="2579100"/>
            <a:ext cx="4937140" cy="1745675"/>
          </a:xfrm>
          <a:prstGeom prst="roundRect">
            <a:avLst/>
          </a:prstGeom>
          <a:solidFill>
            <a:schemeClr val="bg1">
              <a:lumMod val="95000"/>
              <a:alpha val="72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solidFill>
                <a:schemeClr val="tx1"/>
              </a:solidFill>
              <a:latin typeface="Helvetica" pitchFamily="2" charset="0"/>
            </a:endParaRPr>
          </a:p>
        </p:txBody>
      </p:sp>
      <p:sp>
        <p:nvSpPr>
          <p:cNvPr id="24" name="圆角矩形 23">
            <a:extLst>
              <a:ext uri="{FF2B5EF4-FFF2-40B4-BE49-F238E27FC236}">
                <a16:creationId xmlns:a16="http://schemas.microsoft.com/office/drawing/2014/main" id="{3247FA70-591B-674C-9B5D-CFE7959CA167}"/>
              </a:ext>
            </a:extLst>
          </p:cNvPr>
          <p:cNvSpPr/>
          <p:nvPr/>
        </p:nvSpPr>
        <p:spPr>
          <a:xfrm>
            <a:off x="6904160" y="4439917"/>
            <a:ext cx="4925032" cy="1605301"/>
          </a:xfrm>
          <a:prstGeom prst="roundRect">
            <a:avLst/>
          </a:prstGeom>
          <a:solidFill>
            <a:schemeClr val="bg1">
              <a:lumMod val="95000"/>
              <a:alpha val="72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solidFill>
                <a:schemeClr val="tx1"/>
              </a:solidFill>
              <a:latin typeface="Helvetica" pitchFamily="2" charset="0"/>
            </a:endParaRPr>
          </a:p>
        </p:txBody>
      </p:sp>
      <p:sp>
        <p:nvSpPr>
          <p:cNvPr id="2" name="标题 1">
            <a:extLst>
              <a:ext uri="{FF2B5EF4-FFF2-40B4-BE49-F238E27FC236}">
                <a16:creationId xmlns:a16="http://schemas.microsoft.com/office/drawing/2014/main" id="{1E4B1A73-1D04-5646-9C71-954AEAAF3E7B}"/>
              </a:ext>
            </a:extLst>
          </p:cNvPr>
          <p:cNvSpPr>
            <a:spLocks noGrp="1"/>
          </p:cNvSpPr>
          <p:nvPr>
            <p:ph type="title"/>
          </p:nvPr>
        </p:nvSpPr>
        <p:spPr>
          <a:xfrm>
            <a:off x="158454" y="87213"/>
            <a:ext cx="11842202" cy="1325563"/>
          </a:xfrm>
        </p:spPr>
        <p:txBody>
          <a:bodyPr/>
          <a:lstStyle/>
          <a:p>
            <a:r>
              <a:rPr kumimoji="1" lang="en-US" altLang="zh-CN" dirty="0" err="1"/>
              <a:t>LSCodec</a:t>
            </a:r>
            <a:r>
              <a:rPr kumimoji="1" lang="en-US" altLang="zh-CN" dirty="0"/>
              <a:t>: Low-Bitrate Speaker-Decoupled Codec</a:t>
            </a:r>
            <a:br>
              <a:rPr kumimoji="1" lang="en-US" altLang="zh-CN" dirty="0"/>
            </a:br>
            <a:r>
              <a:rPr kumimoji="1" lang="en-US" altLang="zh-CN" b="0" dirty="0"/>
              <a:t>Core Ideas</a:t>
            </a:r>
            <a:endParaRPr kumimoji="1" lang="zh-CN" altLang="en-US" b="0" dirty="0"/>
          </a:p>
        </p:txBody>
      </p:sp>
      <p:sp>
        <p:nvSpPr>
          <p:cNvPr id="4" name="灯片编号占位符 3">
            <a:extLst>
              <a:ext uri="{FF2B5EF4-FFF2-40B4-BE49-F238E27FC236}">
                <a16:creationId xmlns:a16="http://schemas.microsoft.com/office/drawing/2014/main" id="{B7B071FD-07C6-694C-93F8-D0C1D8C49D72}"/>
              </a:ext>
            </a:extLst>
          </p:cNvPr>
          <p:cNvSpPr>
            <a:spLocks noGrp="1"/>
          </p:cNvSpPr>
          <p:nvPr>
            <p:ph type="sldNum" sz="quarter" idx="12"/>
          </p:nvPr>
        </p:nvSpPr>
        <p:spPr/>
        <p:txBody>
          <a:bodyPr/>
          <a:lstStyle/>
          <a:p>
            <a:fld id="{E35E9E6D-B1E9-4F08-8E83-0E081C425F53}" type="slidenum">
              <a:rPr lang="de-DE" smtClean="0"/>
              <a:pPr/>
              <a:t>11</a:t>
            </a:fld>
            <a:endParaRPr lang="de-DE" dirty="0"/>
          </a:p>
        </p:txBody>
      </p:sp>
      <p:sp>
        <p:nvSpPr>
          <p:cNvPr id="5" name="圆角矩形 4">
            <a:extLst>
              <a:ext uri="{FF2B5EF4-FFF2-40B4-BE49-F238E27FC236}">
                <a16:creationId xmlns:a16="http://schemas.microsoft.com/office/drawing/2014/main" id="{ECC34B29-7A4D-EB49-9C9F-808ABEACFE72}"/>
              </a:ext>
            </a:extLst>
          </p:cNvPr>
          <p:cNvSpPr/>
          <p:nvPr/>
        </p:nvSpPr>
        <p:spPr>
          <a:xfrm>
            <a:off x="350700" y="2956857"/>
            <a:ext cx="5223639" cy="933419"/>
          </a:xfrm>
          <a:prstGeom prst="roundRect">
            <a:avLst/>
          </a:prstGeom>
          <a:solidFill>
            <a:schemeClr val="bg1">
              <a:lumMod val="95000"/>
              <a:alpha val="72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Helvetica" pitchFamily="2" charset="0"/>
              </a:rPr>
              <a:t>Unsupervised speaker removal</a:t>
            </a:r>
            <a:endParaRPr kumimoji="1" lang="zh-CN" altLang="en-US" sz="2400" dirty="0">
              <a:solidFill>
                <a:schemeClr val="tx1"/>
              </a:solidFill>
              <a:latin typeface="Helvetica" pitchFamily="2" charset="0"/>
            </a:endParaRPr>
          </a:p>
        </p:txBody>
      </p:sp>
      <p:sp>
        <p:nvSpPr>
          <p:cNvPr id="7" name="文本框 6">
            <a:extLst>
              <a:ext uri="{FF2B5EF4-FFF2-40B4-BE49-F238E27FC236}">
                <a16:creationId xmlns:a16="http://schemas.microsoft.com/office/drawing/2014/main" id="{BDB35E05-6FD1-D548-BCCF-54BC7453B53A}"/>
              </a:ext>
            </a:extLst>
          </p:cNvPr>
          <p:cNvSpPr txBox="1"/>
          <p:nvPr/>
        </p:nvSpPr>
        <p:spPr>
          <a:xfrm>
            <a:off x="7824192" y="2758684"/>
            <a:ext cx="3550291" cy="461665"/>
          </a:xfrm>
          <a:prstGeom prst="rect">
            <a:avLst/>
          </a:prstGeom>
          <a:noFill/>
        </p:spPr>
        <p:txBody>
          <a:bodyPr wrap="square" rtlCol="0">
            <a:spAutoFit/>
          </a:bodyPr>
          <a:lstStyle/>
          <a:p>
            <a:r>
              <a:rPr kumimoji="1" lang="en-US" altLang="zh-CN" sz="2400" dirty="0">
                <a:latin typeface="Helvetica" pitchFamily="2" charset="0"/>
              </a:rPr>
              <a:t>Speaker perturbations</a:t>
            </a:r>
            <a:endParaRPr kumimoji="1" lang="zh-CN" altLang="en-US" sz="2400" dirty="0">
              <a:latin typeface="Helvetica" pitchFamily="2" charset="0"/>
            </a:endParaRPr>
          </a:p>
        </p:txBody>
      </p:sp>
      <p:sp>
        <p:nvSpPr>
          <p:cNvPr id="10" name="圆角矩形 9">
            <a:extLst>
              <a:ext uri="{FF2B5EF4-FFF2-40B4-BE49-F238E27FC236}">
                <a16:creationId xmlns:a16="http://schemas.microsoft.com/office/drawing/2014/main" id="{ADA0CD88-AC2A-A645-AC4A-F0E203C65AD9}"/>
              </a:ext>
            </a:extLst>
          </p:cNvPr>
          <p:cNvSpPr/>
          <p:nvPr/>
        </p:nvSpPr>
        <p:spPr>
          <a:xfrm>
            <a:off x="350700" y="4819001"/>
            <a:ext cx="5223639" cy="933419"/>
          </a:xfrm>
          <a:prstGeom prst="roundRect">
            <a:avLst/>
          </a:prstGeom>
          <a:solidFill>
            <a:schemeClr val="bg1">
              <a:lumMod val="95000"/>
              <a:alpha val="72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solidFill>
                  <a:schemeClr val="tx1"/>
                </a:solidFill>
                <a:latin typeface="Helvetica" pitchFamily="2" charset="0"/>
              </a:rPr>
              <a:t>Learning a single-layer VQ space</a:t>
            </a:r>
            <a:endParaRPr kumimoji="1" lang="zh-CN" altLang="en-US" sz="2400" dirty="0">
              <a:solidFill>
                <a:schemeClr val="tx1"/>
              </a:solidFill>
              <a:latin typeface="Helvetica" pitchFamily="2" charset="0"/>
            </a:endParaRPr>
          </a:p>
        </p:txBody>
      </p:sp>
      <p:sp>
        <p:nvSpPr>
          <p:cNvPr id="12" name="文本框 11">
            <a:extLst>
              <a:ext uri="{FF2B5EF4-FFF2-40B4-BE49-F238E27FC236}">
                <a16:creationId xmlns:a16="http://schemas.microsoft.com/office/drawing/2014/main" id="{383A8451-C0FA-7C49-B4FC-AFB3BEFC0277}"/>
              </a:ext>
            </a:extLst>
          </p:cNvPr>
          <p:cNvSpPr txBox="1"/>
          <p:nvPr/>
        </p:nvSpPr>
        <p:spPr>
          <a:xfrm>
            <a:off x="7824192" y="4730865"/>
            <a:ext cx="2787943" cy="461665"/>
          </a:xfrm>
          <a:prstGeom prst="rect">
            <a:avLst/>
          </a:prstGeom>
          <a:noFill/>
        </p:spPr>
        <p:txBody>
          <a:bodyPr wrap="none" rtlCol="0">
            <a:spAutoFit/>
          </a:bodyPr>
          <a:lstStyle/>
          <a:p>
            <a:r>
              <a:rPr kumimoji="1" lang="en-US" altLang="zh-CN" sz="2400" dirty="0">
                <a:latin typeface="Helvetica" pitchFamily="2" charset="0"/>
              </a:rPr>
              <a:t>Multi-stage training</a:t>
            </a:r>
            <a:endParaRPr kumimoji="1" lang="zh-CN" altLang="en-US" sz="2400" dirty="0">
              <a:latin typeface="Helvetica" pitchFamily="2" charset="0"/>
            </a:endParaRPr>
          </a:p>
        </p:txBody>
      </p:sp>
      <p:sp>
        <p:nvSpPr>
          <p:cNvPr id="14" name="文本框 13">
            <a:extLst>
              <a:ext uri="{FF2B5EF4-FFF2-40B4-BE49-F238E27FC236}">
                <a16:creationId xmlns:a16="http://schemas.microsoft.com/office/drawing/2014/main" id="{6F2505CB-1FAA-A34B-A77F-77E67DA42FAB}"/>
              </a:ext>
            </a:extLst>
          </p:cNvPr>
          <p:cNvSpPr txBox="1"/>
          <p:nvPr/>
        </p:nvSpPr>
        <p:spPr>
          <a:xfrm>
            <a:off x="7824192" y="5387540"/>
            <a:ext cx="2908168" cy="461665"/>
          </a:xfrm>
          <a:prstGeom prst="rect">
            <a:avLst/>
          </a:prstGeom>
          <a:noFill/>
        </p:spPr>
        <p:txBody>
          <a:bodyPr wrap="none" rtlCol="0">
            <a:spAutoFit/>
          </a:bodyPr>
          <a:lstStyle/>
          <a:p>
            <a:r>
              <a:rPr kumimoji="1" lang="en-US" altLang="zh-CN" sz="2400" dirty="0">
                <a:latin typeface="Helvetica" pitchFamily="2" charset="0"/>
              </a:rPr>
              <a:t>Semantic distillation</a:t>
            </a:r>
            <a:endParaRPr kumimoji="1" lang="zh-CN" altLang="en-US" sz="2400" dirty="0">
              <a:latin typeface="Helvetica" pitchFamily="2" charset="0"/>
            </a:endParaRPr>
          </a:p>
        </p:txBody>
      </p:sp>
      <p:sp>
        <p:nvSpPr>
          <p:cNvPr id="15" name="文本框 14">
            <a:extLst>
              <a:ext uri="{FF2B5EF4-FFF2-40B4-BE49-F238E27FC236}">
                <a16:creationId xmlns:a16="http://schemas.microsoft.com/office/drawing/2014/main" id="{BCE07316-66CD-DE45-89F9-8EBC04DC6EB3}"/>
              </a:ext>
            </a:extLst>
          </p:cNvPr>
          <p:cNvSpPr txBox="1"/>
          <p:nvPr/>
        </p:nvSpPr>
        <p:spPr>
          <a:xfrm>
            <a:off x="7824192" y="3601946"/>
            <a:ext cx="3888808" cy="461665"/>
          </a:xfrm>
          <a:prstGeom prst="rect">
            <a:avLst/>
          </a:prstGeom>
          <a:noFill/>
        </p:spPr>
        <p:txBody>
          <a:bodyPr wrap="square" rtlCol="0">
            <a:spAutoFit/>
          </a:bodyPr>
          <a:lstStyle/>
          <a:p>
            <a:r>
              <a:rPr kumimoji="1" lang="en-US" altLang="zh-CN" sz="2400" dirty="0">
                <a:latin typeface="Helvetica" pitchFamily="2" charset="0"/>
              </a:rPr>
              <a:t>SSL-based speaker control</a:t>
            </a:r>
            <a:endParaRPr kumimoji="1" lang="zh-CN" altLang="en-US" sz="2400" dirty="0">
              <a:latin typeface="Helvetica" pitchFamily="2" charset="0"/>
            </a:endParaRPr>
          </a:p>
        </p:txBody>
      </p:sp>
      <p:pic>
        <p:nvPicPr>
          <p:cNvPr id="17" name="内容占位符 16" descr="齿轮 纯色填充">
            <a:extLst>
              <a:ext uri="{FF2B5EF4-FFF2-40B4-BE49-F238E27FC236}">
                <a16:creationId xmlns:a16="http://schemas.microsoft.com/office/drawing/2014/main" id="{0ACEA4C7-8BB9-0B45-9C60-39BE16F79E06}"/>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9978" y="4617929"/>
            <a:ext cx="663506" cy="663506"/>
          </a:xfrm>
        </p:spPr>
      </p:pic>
      <p:pic>
        <p:nvPicPr>
          <p:cNvPr id="19" name="图片 18">
            <a:extLst>
              <a:ext uri="{FF2B5EF4-FFF2-40B4-BE49-F238E27FC236}">
                <a16:creationId xmlns:a16="http://schemas.microsoft.com/office/drawing/2014/main" id="{4C1A9AB6-73BA-6745-9295-0ABD92E63E63}"/>
              </a:ext>
            </a:extLst>
          </p:cNvPr>
          <p:cNvPicPr>
            <a:picLocks noChangeAspect="1"/>
          </p:cNvPicPr>
          <p:nvPr/>
        </p:nvPicPr>
        <p:blipFill>
          <a:blip r:embed="rId6">
            <a:duotone>
              <a:prstClr val="black"/>
              <a:srgbClr val="008039">
                <a:tint val="45000"/>
                <a:satMod val="400000"/>
              </a:srgbClr>
            </a:duotone>
            <a:extLst>
              <a:ext uri="{28A0092B-C50C-407E-A947-70E740481C1C}">
                <a14:useLocalDpi xmlns:a14="http://schemas.microsoft.com/office/drawing/2010/main" val="0"/>
              </a:ext>
            </a:extLst>
          </a:blip>
          <a:stretch>
            <a:fillRect/>
          </a:stretch>
        </p:blipFill>
        <p:spPr>
          <a:xfrm>
            <a:off x="7155412" y="5285774"/>
            <a:ext cx="663506" cy="663506"/>
          </a:xfrm>
          <a:prstGeom prst="rect">
            <a:avLst/>
          </a:prstGeom>
        </p:spPr>
      </p:pic>
      <p:pic>
        <p:nvPicPr>
          <p:cNvPr id="21" name="图片 20">
            <a:extLst>
              <a:ext uri="{FF2B5EF4-FFF2-40B4-BE49-F238E27FC236}">
                <a16:creationId xmlns:a16="http://schemas.microsoft.com/office/drawing/2014/main" id="{E2352BDB-5024-5449-8352-7CC330709038}"/>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1790" y="2699904"/>
            <a:ext cx="626180" cy="626180"/>
          </a:xfrm>
          <a:prstGeom prst="rect">
            <a:avLst/>
          </a:prstGeom>
        </p:spPr>
      </p:pic>
      <p:pic>
        <p:nvPicPr>
          <p:cNvPr id="23" name="图片 22">
            <a:extLst>
              <a:ext uri="{FF2B5EF4-FFF2-40B4-BE49-F238E27FC236}">
                <a16:creationId xmlns:a16="http://schemas.microsoft.com/office/drawing/2014/main" id="{6DFF2C35-9B92-4945-9020-4E414DDE489A}"/>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01790" y="3497784"/>
            <a:ext cx="626181" cy="626181"/>
          </a:xfrm>
          <a:prstGeom prst="rect">
            <a:avLst/>
          </a:prstGeom>
        </p:spPr>
      </p:pic>
      <p:pic>
        <p:nvPicPr>
          <p:cNvPr id="30" name="图形 29" descr="灯泡和齿轮 纯色填充">
            <a:extLst>
              <a:ext uri="{FF2B5EF4-FFF2-40B4-BE49-F238E27FC236}">
                <a16:creationId xmlns:a16="http://schemas.microsoft.com/office/drawing/2014/main" id="{DFF9BCF8-F1E0-C74D-8586-7636766973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9976" y="2865585"/>
            <a:ext cx="658040" cy="658040"/>
          </a:xfrm>
          <a:prstGeom prst="rect">
            <a:avLst/>
          </a:prstGeom>
        </p:spPr>
      </p:pic>
      <p:pic>
        <p:nvPicPr>
          <p:cNvPr id="32" name="图形 31" descr="箭头: 轻微弯曲 纯色填充">
            <a:extLst>
              <a:ext uri="{FF2B5EF4-FFF2-40B4-BE49-F238E27FC236}">
                <a16:creationId xmlns:a16="http://schemas.microsoft.com/office/drawing/2014/main" id="{0B560431-28A8-9B44-A8EA-57D14175B19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897856">
            <a:off x="5939652" y="3361774"/>
            <a:ext cx="655622" cy="655622"/>
          </a:xfrm>
          <a:prstGeom prst="rect">
            <a:avLst/>
          </a:prstGeom>
        </p:spPr>
      </p:pic>
      <p:sp>
        <p:nvSpPr>
          <p:cNvPr id="38" name="文本框 37">
            <a:extLst>
              <a:ext uri="{FF2B5EF4-FFF2-40B4-BE49-F238E27FC236}">
                <a16:creationId xmlns:a16="http://schemas.microsoft.com/office/drawing/2014/main" id="{AA90FD20-1032-A144-8015-E967A558104A}"/>
              </a:ext>
            </a:extLst>
          </p:cNvPr>
          <p:cNvSpPr txBox="1"/>
          <p:nvPr/>
        </p:nvSpPr>
        <p:spPr>
          <a:xfrm>
            <a:off x="1919536" y="1772816"/>
            <a:ext cx="2103461" cy="523220"/>
          </a:xfrm>
          <a:prstGeom prst="rect">
            <a:avLst/>
          </a:prstGeom>
          <a:noFill/>
        </p:spPr>
        <p:txBody>
          <a:bodyPr wrap="none" rtlCol="0">
            <a:spAutoFit/>
          </a:bodyPr>
          <a:lstStyle/>
          <a:p>
            <a:r>
              <a:rPr kumimoji="1" lang="en-US" altLang="zh-CN" sz="2800" b="1" dirty="0">
                <a:latin typeface="Helvetica" pitchFamily="2" charset="0"/>
              </a:rPr>
              <a:t>Challenges</a:t>
            </a:r>
            <a:endParaRPr kumimoji="1" lang="zh-CN" altLang="en-US" sz="2800" b="1" dirty="0">
              <a:latin typeface="Helvetica" pitchFamily="2" charset="0"/>
            </a:endParaRPr>
          </a:p>
        </p:txBody>
      </p:sp>
      <p:sp>
        <p:nvSpPr>
          <p:cNvPr id="39" name="文本框 38">
            <a:extLst>
              <a:ext uri="{FF2B5EF4-FFF2-40B4-BE49-F238E27FC236}">
                <a16:creationId xmlns:a16="http://schemas.microsoft.com/office/drawing/2014/main" id="{A52CFE7E-AEDF-FB4B-B91B-0E8FDE1EB7E0}"/>
              </a:ext>
            </a:extLst>
          </p:cNvPr>
          <p:cNvSpPr txBox="1"/>
          <p:nvPr/>
        </p:nvSpPr>
        <p:spPr>
          <a:xfrm>
            <a:off x="8451132" y="1772816"/>
            <a:ext cx="1821332" cy="523220"/>
          </a:xfrm>
          <a:prstGeom prst="rect">
            <a:avLst/>
          </a:prstGeom>
          <a:noFill/>
        </p:spPr>
        <p:txBody>
          <a:bodyPr wrap="none" rtlCol="0">
            <a:spAutoFit/>
          </a:bodyPr>
          <a:lstStyle/>
          <a:p>
            <a:r>
              <a:rPr kumimoji="1" lang="en-US" altLang="zh-CN" sz="2800" b="1" dirty="0">
                <a:latin typeface="Helvetica" pitchFamily="2" charset="0"/>
              </a:rPr>
              <a:t>Solutions</a:t>
            </a:r>
            <a:endParaRPr kumimoji="1" lang="zh-CN" altLang="en-US" sz="2800" b="1" dirty="0">
              <a:latin typeface="Helvetica" pitchFamily="2" charset="0"/>
            </a:endParaRPr>
          </a:p>
        </p:txBody>
      </p:sp>
      <p:cxnSp>
        <p:nvCxnSpPr>
          <p:cNvPr id="41" name="直线连接符 40">
            <a:extLst>
              <a:ext uri="{FF2B5EF4-FFF2-40B4-BE49-F238E27FC236}">
                <a16:creationId xmlns:a16="http://schemas.microsoft.com/office/drawing/2014/main" id="{DFC9E108-9908-3446-B3B1-DC1B114FF3FF}"/>
              </a:ext>
            </a:extLst>
          </p:cNvPr>
          <p:cNvCxnSpPr>
            <a:cxnSpLocks/>
          </p:cNvCxnSpPr>
          <p:nvPr/>
        </p:nvCxnSpPr>
        <p:spPr>
          <a:xfrm>
            <a:off x="479376" y="2385624"/>
            <a:ext cx="4906014"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2A194E07-451B-9A46-A7F9-5FB05B57E339}"/>
              </a:ext>
            </a:extLst>
          </p:cNvPr>
          <p:cNvCxnSpPr>
            <a:cxnSpLocks/>
          </p:cNvCxnSpPr>
          <p:nvPr/>
        </p:nvCxnSpPr>
        <p:spPr>
          <a:xfrm>
            <a:off x="6908791" y="2385624"/>
            <a:ext cx="4906014"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45" name="图形 44" descr="灯泡和齿轮 纯色填充">
            <a:extLst>
              <a:ext uri="{FF2B5EF4-FFF2-40B4-BE49-F238E27FC236}">
                <a16:creationId xmlns:a16="http://schemas.microsoft.com/office/drawing/2014/main" id="{3DE2F998-09B0-3946-B720-7BD707A284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79976" y="4725144"/>
            <a:ext cx="658040" cy="658040"/>
          </a:xfrm>
          <a:prstGeom prst="rect">
            <a:avLst/>
          </a:prstGeom>
        </p:spPr>
      </p:pic>
      <p:pic>
        <p:nvPicPr>
          <p:cNvPr id="46" name="图形 45" descr="箭头: 轻微弯曲 纯色填充">
            <a:extLst>
              <a:ext uri="{FF2B5EF4-FFF2-40B4-BE49-F238E27FC236}">
                <a16:creationId xmlns:a16="http://schemas.microsoft.com/office/drawing/2014/main" id="{D0E7D7E3-01DD-F14D-9479-68E0D19941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897856">
            <a:off x="5939652" y="5221333"/>
            <a:ext cx="655622" cy="655622"/>
          </a:xfrm>
          <a:prstGeom prst="rect">
            <a:avLst/>
          </a:prstGeom>
        </p:spPr>
      </p:pic>
      <p:sp>
        <p:nvSpPr>
          <p:cNvPr id="48" name="圆角矩形 47">
            <a:extLst>
              <a:ext uri="{FF2B5EF4-FFF2-40B4-BE49-F238E27FC236}">
                <a16:creationId xmlns:a16="http://schemas.microsoft.com/office/drawing/2014/main" id="{1A8A3F61-A89B-4847-9A61-EC802A24B84D}"/>
              </a:ext>
            </a:extLst>
          </p:cNvPr>
          <p:cNvSpPr/>
          <p:nvPr/>
        </p:nvSpPr>
        <p:spPr>
          <a:xfrm>
            <a:off x="6706574" y="1683239"/>
            <a:ext cx="5220343" cy="4561981"/>
          </a:xfrm>
          <a:prstGeom prst="roundRect">
            <a:avLst>
              <a:gd name="adj" fmla="val 9679"/>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2028361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FB2E5-9ABA-B54B-A606-F189193CFD2C}"/>
              </a:ext>
            </a:extLst>
          </p:cNvPr>
          <p:cNvSpPr>
            <a:spLocks noGrp="1"/>
          </p:cNvSpPr>
          <p:nvPr>
            <p:ph type="title"/>
          </p:nvPr>
        </p:nvSpPr>
        <p:spPr>
          <a:xfrm>
            <a:off x="158454" y="87213"/>
            <a:ext cx="11842202" cy="1325563"/>
          </a:xfrm>
        </p:spPr>
        <p:txBody>
          <a:bodyPr/>
          <a:lstStyle/>
          <a:p>
            <a:r>
              <a:rPr kumimoji="1" lang="en-US" altLang="zh-CN" dirty="0" err="1"/>
              <a:t>LSCodec</a:t>
            </a:r>
            <a:r>
              <a:rPr kumimoji="1" lang="en-US" altLang="zh-CN" dirty="0"/>
              <a:t>: Low-Bitrate Speaker-Decoupled Codec</a:t>
            </a:r>
            <a:br>
              <a:rPr kumimoji="1" lang="en-US" altLang="zh-CN" b="0" dirty="0"/>
            </a:br>
            <a:r>
              <a:rPr kumimoji="1" lang="en-US" altLang="zh-CN" b="0" dirty="0"/>
              <a:t>Method</a:t>
            </a:r>
            <a:endParaRPr kumimoji="1" lang="zh-CN" altLang="en-US" dirty="0"/>
          </a:p>
        </p:txBody>
      </p:sp>
      <p:sp>
        <p:nvSpPr>
          <p:cNvPr id="4" name="灯片编号占位符 3">
            <a:extLst>
              <a:ext uri="{FF2B5EF4-FFF2-40B4-BE49-F238E27FC236}">
                <a16:creationId xmlns:a16="http://schemas.microsoft.com/office/drawing/2014/main" id="{FE151610-F3FF-D245-88F2-F166DF0D3EA2}"/>
              </a:ext>
            </a:extLst>
          </p:cNvPr>
          <p:cNvSpPr>
            <a:spLocks noGrp="1"/>
          </p:cNvSpPr>
          <p:nvPr>
            <p:ph type="sldNum" sz="quarter" idx="12"/>
          </p:nvPr>
        </p:nvSpPr>
        <p:spPr/>
        <p:txBody>
          <a:bodyPr/>
          <a:lstStyle/>
          <a:p>
            <a:fld id="{E35E9E6D-B1E9-4F08-8E83-0E081C425F53}" type="slidenum">
              <a:rPr lang="de-DE" smtClean="0"/>
              <a:pPr/>
              <a:t>12</a:t>
            </a:fld>
            <a:endParaRPr lang="de-DE" dirty="0"/>
          </a:p>
        </p:txBody>
      </p:sp>
      <p:sp>
        <p:nvSpPr>
          <p:cNvPr id="5" name="圆角矩形 4">
            <a:extLst>
              <a:ext uri="{FF2B5EF4-FFF2-40B4-BE49-F238E27FC236}">
                <a16:creationId xmlns:a16="http://schemas.microsoft.com/office/drawing/2014/main" id="{480A37BB-5655-B141-84A9-6A142C0B2D4B}"/>
              </a:ext>
            </a:extLst>
          </p:cNvPr>
          <p:cNvSpPr/>
          <p:nvPr/>
        </p:nvSpPr>
        <p:spPr>
          <a:xfrm>
            <a:off x="177552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n w="0"/>
                <a:solidFill>
                  <a:schemeClr val="tx1"/>
                </a:solidFill>
                <a:effectLst>
                  <a:outerShdw blurRad="38100" dist="19050" dir="2700000" algn="tl" rotWithShape="0">
                    <a:schemeClr val="dk1">
                      <a:alpha val="40000"/>
                    </a:schemeClr>
                  </a:outerShdw>
                </a:effectLst>
              </a:rPr>
              <a:t>Continuous VAE training</a:t>
            </a:r>
            <a:endParaRPr kumimoji="1" lang="zh-CN" altLang="en-US" sz="2400" b="1" dirty="0">
              <a:ln w="0"/>
              <a:solidFill>
                <a:schemeClr val="tx1"/>
              </a:solidFill>
              <a:effectLst>
                <a:outerShdw blurRad="38100" dist="19050" dir="2700000" algn="tl" rotWithShape="0">
                  <a:schemeClr val="dk1">
                    <a:alpha val="40000"/>
                  </a:schemeClr>
                </a:outerShdw>
              </a:effectLst>
            </a:endParaRPr>
          </a:p>
        </p:txBody>
      </p:sp>
      <p:sp>
        <p:nvSpPr>
          <p:cNvPr id="6" name="圆角矩形 5">
            <a:extLst>
              <a:ext uri="{FF2B5EF4-FFF2-40B4-BE49-F238E27FC236}">
                <a16:creationId xmlns:a16="http://schemas.microsoft.com/office/drawing/2014/main" id="{516C7085-ADF8-3A4A-8AFD-BEFF048AB607}"/>
              </a:ext>
            </a:extLst>
          </p:cNvPr>
          <p:cNvSpPr/>
          <p:nvPr/>
        </p:nvSpPr>
        <p:spPr>
          <a:xfrm>
            <a:off x="491314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Discrete VQ-VAE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7" name="圆角矩形 6">
            <a:extLst>
              <a:ext uri="{FF2B5EF4-FFF2-40B4-BE49-F238E27FC236}">
                <a16:creationId xmlns:a16="http://schemas.microsoft.com/office/drawing/2014/main" id="{2EA39750-A7D6-C841-B62E-6F0A42F51B3E}"/>
              </a:ext>
            </a:extLst>
          </p:cNvPr>
          <p:cNvSpPr/>
          <p:nvPr/>
        </p:nvSpPr>
        <p:spPr>
          <a:xfrm>
            <a:off x="805076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Vocoder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8" name="右箭头 7">
            <a:extLst>
              <a:ext uri="{FF2B5EF4-FFF2-40B4-BE49-F238E27FC236}">
                <a16:creationId xmlns:a16="http://schemas.microsoft.com/office/drawing/2014/main" id="{E67F2798-EB6F-974D-A243-7A08E557DEC0}"/>
              </a:ext>
            </a:extLst>
          </p:cNvPr>
          <p:cNvSpPr/>
          <p:nvPr/>
        </p:nvSpPr>
        <p:spPr>
          <a:xfrm>
            <a:off x="428940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51DCCA9F-D04B-7942-A49C-946AD823E0CF}"/>
              </a:ext>
            </a:extLst>
          </p:cNvPr>
          <p:cNvSpPr/>
          <p:nvPr/>
        </p:nvSpPr>
        <p:spPr>
          <a:xfrm>
            <a:off x="741805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左大括号 14">
            <a:extLst>
              <a:ext uri="{FF2B5EF4-FFF2-40B4-BE49-F238E27FC236}">
                <a16:creationId xmlns:a16="http://schemas.microsoft.com/office/drawing/2014/main" id="{6C623C28-AFD6-9C42-9F6A-D58F0ED70251}"/>
              </a:ext>
            </a:extLst>
          </p:cNvPr>
          <p:cNvSpPr/>
          <p:nvPr/>
        </p:nvSpPr>
        <p:spPr>
          <a:xfrm rot="16200000">
            <a:off x="4307186" y="-27037"/>
            <a:ext cx="576064" cy="5472608"/>
          </a:xfrm>
          <a:prstGeom prst="leftBrace">
            <a:avLst/>
          </a:prstGeom>
          <a:ln w="38100">
            <a:solidFill>
              <a:srgbClr val="8BAC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0A6A6F15-B8B5-B640-98FE-90046790BFBD}"/>
              </a:ext>
            </a:extLst>
          </p:cNvPr>
          <p:cNvSpPr txBox="1"/>
          <p:nvPr/>
        </p:nvSpPr>
        <p:spPr>
          <a:xfrm>
            <a:off x="1627178" y="3083148"/>
            <a:ext cx="6078908" cy="461665"/>
          </a:xfrm>
          <a:prstGeom prst="rect">
            <a:avLst/>
          </a:prstGeom>
          <a:noFill/>
        </p:spPr>
        <p:txBody>
          <a:bodyPr wrap="none" rtlCol="0">
            <a:spAutoFit/>
          </a:bodyPr>
          <a:lstStyle/>
          <a:p>
            <a:r>
              <a:rPr kumimoji="1" lang="en-US" altLang="zh-CN" sz="2400" i="1" dirty="0">
                <a:solidFill>
                  <a:schemeClr val="accent5">
                    <a:lumMod val="25000"/>
                  </a:schemeClr>
                </a:solidFill>
              </a:rPr>
              <a:t>Speaker decoupled representation learning</a:t>
            </a:r>
            <a:endParaRPr kumimoji="1" lang="zh-CN" altLang="en-US" sz="2400" i="1" dirty="0">
              <a:solidFill>
                <a:schemeClr val="accent5">
                  <a:lumMod val="25000"/>
                </a:schemeClr>
              </a:solidFill>
            </a:endParaRPr>
          </a:p>
        </p:txBody>
      </p:sp>
      <p:sp>
        <p:nvSpPr>
          <p:cNvPr id="17" name="左大括号 16">
            <a:extLst>
              <a:ext uri="{FF2B5EF4-FFF2-40B4-BE49-F238E27FC236}">
                <a16:creationId xmlns:a16="http://schemas.microsoft.com/office/drawing/2014/main" id="{90FEF0D5-6962-3143-86A4-D8C4CAAC9984}"/>
              </a:ext>
            </a:extLst>
          </p:cNvPr>
          <p:cNvSpPr/>
          <p:nvPr/>
        </p:nvSpPr>
        <p:spPr>
          <a:xfrm rot="16200000">
            <a:off x="8966202" y="1522190"/>
            <a:ext cx="576064" cy="2374155"/>
          </a:xfrm>
          <a:prstGeom prst="leftBrace">
            <a:avLst/>
          </a:prstGeom>
          <a:ln w="38100">
            <a:solidFill>
              <a:srgbClr val="8BAC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8C3DF218-0BF9-D14A-8474-2AB4307804AF}"/>
              </a:ext>
            </a:extLst>
          </p:cNvPr>
          <p:cNvSpPr txBox="1"/>
          <p:nvPr/>
        </p:nvSpPr>
        <p:spPr>
          <a:xfrm>
            <a:off x="7695798" y="3083148"/>
            <a:ext cx="3507692" cy="461665"/>
          </a:xfrm>
          <a:prstGeom prst="rect">
            <a:avLst/>
          </a:prstGeom>
          <a:noFill/>
        </p:spPr>
        <p:txBody>
          <a:bodyPr wrap="none" rtlCol="0">
            <a:spAutoFit/>
          </a:bodyPr>
          <a:lstStyle/>
          <a:p>
            <a:r>
              <a:rPr kumimoji="1" lang="en-US" altLang="zh-CN" sz="2400" i="1" dirty="0">
                <a:solidFill>
                  <a:schemeClr val="accent5">
                    <a:lumMod val="25000"/>
                  </a:schemeClr>
                </a:solidFill>
              </a:rPr>
              <a:t>Filling in acoustic details</a:t>
            </a:r>
            <a:endParaRPr kumimoji="1" lang="zh-CN" altLang="en-US" sz="2400" i="1" dirty="0">
              <a:solidFill>
                <a:schemeClr val="accent5">
                  <a:lumMod val="25000"/>
                </a:schemeClr>
              </a:solidFill>
            </a:endParaRPr>
          </a:p>
        </p:txBody>
      </p:sp>
      <p:pic>
        <p:nvPicPr>
          <p:cNvPr id="11" name="内容占位符 10">
            <a:extLst>
              <a:ext uri="{FF2B5EF4-FFF2-40B4-BE49-F238E27FC236}">
                <a16:creationId xmlns:a16="http://schemas.microsoft.com/office/drawing/2014/main" id="{43135582-68A6-0E41-82AF-85F652A5F5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937" y="2586072"/>
            <a:ext cx="8723512" cy="4162390"/>
          </a:xfrm>
        </p:spPr>
      </p:pic>
      <p:sp>
        <p:nvSpPr>
          <p:cNvPr id="13" name="圆角矩形 12">
            <a:extLst>
              <a:ext uri="{FF2B5EF4-FFF2-40B4-BE49-F238E27FC236}">
                <a16:creationId xmlns:a16="http://schemas.microsoft.com/office/drawing/2014/main" id="{6397918F-C4FE-4D43-809F-7CBFE26D7F0C}"/>
              </a:ext>
            </a:extLst>
          </p:cNvPr>
          <p:cNvSpPr/>
          <p:nvPr/>
        </p:nvSpPr>
        <p:spPr>
          <a:xfrm>
            <a:off x="8400256" y="3212976"/>
            <a:ext cx="2098776" cy="1944216"/>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标注 13">
            <a:extLst>
              <a:ext uri="{FF2B5EF4-FFF2-40B4-BE49-F238E27FC236}">
                <a16:creationId xmlns:a16="http://schemas.microsoft.com/office/drawing/2014/main" id="{0536FC0E-561F-204E-AD4D-865142D53481}"/>
              </a:ext>
            </a:extLst>
          </p:cNvPr>
          <p:cNvSpPr/>
          <p:nvPr/>
        </p:nvSpPr>
        <p:spPr>
          <a:xfrm>
            <a:off x="9624392" y="2647131"/>
            <a:ext cx="2088232" cy="781869"/>
          </a:xfrm>
          <a:prstGeom prst="wedgeRoundRectCallout">
            <a:avLst>
              <a:gd name="adj1" fmla="val -45629"/>
              <a:gd name="adj2" fmla="val 78000"/>
              <a:gd name="adj3" fmla="val 16667"/>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Main task: </a:t>
            </a:r>
            <a:r>
              <a:rPr kumimoji="1" lang="en-US" altLang="zh-CN" dirty="0" err="1">
                <a:ln w="0"/>
                <a:solidFill>
                  <a:schemeClr val="tx1"/>
                </a:solidFill>
                <a:effectLst>
                  <a:outerShdw blurRad="38100" dist="19050" dir="2700000" algn="tl" rotWithShape="0">
                    <a:schemeClr val="dk1">
                      <a:alpha val="40000"/>
                    </a:schemeClr>
                  </a:outerShdw>
                </a:effectLst>
              </a:rPr>
              <a:t>mel</a:t>
            </a:r>
            <a:r>
              <a:rPr kumimoji="1" lang="en-US" altLang="zh-CN" dirty="0">
                <a:ln w="0"/>
                <a:solidFill>
                  <a:schemeClr val="tx1"/>
                </a:solidFill>
                <a:effectLst>
                  <a:outerShdw blurRad="38100" dist="19050" dir="2700000" algn="tl" rotWithShape="0">
                    <a:schemeClr val="dk1">
                      <a:alpha val="40000"/>
                    </a:schemeClr>
                  </a:outerShdw>
                </a:effectLst>
              </a:rPr>
              <a:t> reconstruction</a:t>
            </a:r>
            <a:endParaRPr kumimoji="1" lang="zh-CN"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016239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FB2E5-9ABA-B54B-A606-F189193CFD2C}"/>
              </a:ext>
            </a:extLst>
          </p:cNvPr>
          <p:cNvSpPr>
            <a:spLocks noGrp="1"/>
          </p:cNvSpPr>
          <p:nvPr>
            <p:ph type="title"/>
          </p:nvPr>
        </p:nvSpPr>
        <p:spPr>
          <a:xfrm>
            <a:off x="158454" y="87213"/>
            <a:ext cx="11842202" cy="1325563"/>
          </a:xfrm>
        </p:spPr>
        <p:txBody>
          <a:bodyPr/>
          <a:lstStyle/>
          <a:p>
            <a:r>
              <a:rPr kumimoji="1" lang="en-US" altLang="zh-CN" dirty="0" err="1"/>
              <a:t>LSCodec</a:t>
            </a:r>
            <a:r>
              <a:rPr kumimoji="1" lang="en-US" altLang="zh-CN" dirty="0"/>
              <a:t>: Low-Bitrate Speaker-Decoupled Codec</a:t>
            </a:r>
            <a:br>
              <a:rPr kumimoji="1" lang="en-US" altLang="zh-CN" b="0" dirty="0"/>
            </a:br>
            <a:r>
              <a:rPr kumimoji="1" lang="en-US" altLang="zh-CN" b="0" dirty="0"/>
              <a:t>Method</a:t>
            </a:r>
            <a:endParaRPr kumimoji="1" lang="zh-CN" altLang="en-US" dirty="0"/>
          </a:p>
        </p:txBody>
      </p:sp>
      <p:pic>
        <p:nvPicPr>
          <p:cNvPr id="11" name="内容占位符 10">
            <a:extLst>
              <a:ext uri="{FF2B5EF4-FFF2-40B4-BE49-F238E27FC236}">
                <a16:creationId xmlns:a16="http://schemas.microsoft.com/office/drawing/2014/main" id="{43135582-68A6-0E41-82AF-85F652A5F5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504" y="2647131"/>
            <a:ext cx="8723512" cy="4162390"/>
          </a:xfrm>
        </p:spPr>
      </p:pic>
      <p:sp>
        <p:nvSpPr>
          <p:cNvPr id="4" name="灯片编号占位符 3">
            <a:extLst>
              <a:ext uri="{FF2B5EF4-FFF2-40B4-BE49-F238E27FC236}">
                <a16:creationId xmlns:a16="http://schemas.microsoft.com/office/drawing/2014/main" id="{FE151610-F3FF-D245-88F2-F166DF0D3EA2}"/>
              </a:ext>
            </a:extLst>
          </p:cNvPr>
          <p:cNvSpPr>
            <a:spLocks noGrp="1"/>
          </p:cNvSpPr>
          <p:nvPr>
            <p:ph type="sldNum" sz="quarter" idx="12"/>
          </p:nvPr>
        </p:nvSpPr>
        <p:spPr/>
        <p:txBody>
          <a:bodyPr/>
          <a:lstStyle/>
          <a:p>
            <a:fld id="{E35E9E6D-B1E9-4F08-8E83-0E081C425F53}" type="slidenum">
              <a:rPr lang="de-DE" smtClean="0"/>
              <a:pPr/>
              <a:t>13</a:t>
            </a:fld>
            <a:endParaRPr lang="de-DE" dirty="0"/>
          </a:p>
        </p:txBody>
      </p:sp>
      <p:sp>
        <p:nvSpPr>
          <p:cNvPr id="5" name="圆角矩形 4">
            <a:extLst>
              <a:ext uri="{FF2B5EF4-FFF2-40B4-BE49-F238E27FC236}">
                <a16:creationId xmlns:a16="http://schemas.microsoft.com/office/drawing/2014/main" id="{480A37BB-5655-B141-84A9-6A142C0B2D4B}"/>
              </a:ext>
            </a:extLst>
          </p:cNvPr>
          <p:cNvSpPr/>
          <p:nvPr/>
        </p:nvSpPr>
        <p:spPr>
          <a:xfrm>
            <a:off x="177552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n w="0"/>
                <a:solidFill>
                  <a:schemeClr val="tx1"/>
                </a:solidFill>
                <a:effectLst>
                  <a:outerShdw blurRad="38100" dist="19050" dir="2700000" algn="tl" rotWithShape="0">
                    <a:schemeClr val="dk1">
                      <a:alpha val="40000"/>
                    </a:schemeClr>
                  </a:outerShdw>
                </a:effectLst>
              </a:rPr>
              <a:t>Continuous VAE training</a:t>
            </a:r>
            <a:endParaRPr kumimoji="1" lang="zh-CN" altLang="en-US" sz="2400" b="1" dirty="0">
              <a:ln w="0"/>
              <a:solidFill>
                <a:schemeClr val="tx1"/>
              </a:solidFill>
              <a:effectLst>
                <a:outerShdw blurRad="38100" dist="19050" dir="2700000" algn="tl" rotWithShape="0">
                  <a:schemeClr val="dk1">
                    <a:alpha val="40000"/>
                  </a:schemeClr>
                </a:outerShdw>
              </a:effectLst>
            </a:endParaRPr>
          </a:p>
        </p:txBody>
      </p:sp>
      <p:sp>
        <p:nvSpPr>
          <p:cNvPr id="6" name="圆角矩形 5">
            <a:extLst>
              <a:ext uri="{FF2B5EF4-FFF2-40B4-BE49-F238E27FC236}">
                <a16:creationId xmlns:a16="http://schemas.microsoft.com/office/drawing/2014/main" id="{516C7085-ADF8-3A4A-8AFD-BEFF048AB607}"/>
              </a:ext>
            </a:extLst>
          </p:cNvPr>
          <p:cNvSpPr/>
          <p:nvPr/>
        </p:nvSpPr>
        <p:spPr>
          <a:xfrm>
            <a:off x="491314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Discrete VQ-VAE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7" name="圆角矩形 6">
            <a:extLst>
              <a:ext uri="{FF2B5EF4-FFF2-40B4-BE49-F238E27FC236}">
                <a16:creationId xmlns:a16="http://schemas.microsoft.com/office/drawing/2014/main" id="{2EA39750-A7D6-C841-B62E-6F0A42F51B3E}"/>
              </a:ext>
            </a:extLst>
          </p:cNvPr>
          <p:cNvSpPr/>
          <p:nvPr/>
        </p:nvSpPr>
        <p:spPr>
          <a:xfrm>
            <a:off x="805076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Vocoder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8" name="右箭头 7">
            <a:extLst>
              <a:ext uri="{FF2B5EF4-FFF2-40B4-BE49-F238E27FC236}">
                <a16:creationId xmlns:a16="http://schemas.microsoft.com/office/drawing/2014/main" id="{E67F2798-EB6F-974D-A243-7A08E557DEC0}"/>
              </a:ext>
            </a:extLst>
          </p:cNvPr>
          <p:cNvSpPr/>
          <p:nvPr/>
        </p:nvSpPr>
        <p:spPr>
          <a:xfrm>
            <a:off x="428940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51DCCA9F-D04B-7942-A49C-946AD823E0CF}"/>
              </a:ext>
            </a:extLst>
          </p:cNvPr>
          <p:cNvSpPr/>
          <p:nvPr/>
        </p:nvSpPr>
        <p:spPr>
          <a:xfrm>
            <a:off x="741805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397918F-C4FE-4D43-809F-7CBFE26D7F0C}"/>
              </a:ext>
            </a:extLst>
          </p:cNvPr>
          <p:cNvSpPr/>
          <p:nvPr/>
        </p:nvSpPr>
        <p:spPr>
          <a:xfrm>
            <a:off x="1631504" y="2991723"/>
            <a:ext cx="4145732" cy="1039007"/>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标注 13">
            <a:extLst>
              <a:ext uri="{FF2B5EF4-FFF2-40B4-BE49-F238E27FC236}">
                <a16:creationId xmlns:a16="http://schemas.microsoft.com/office/drawing/2014/main" id="{0536FC0E-561F-204E-AD4D-865142D53481}"/>
              </a:ext>
            </a:extLst>
          </p:cNvPr>
          <p:cNvSpPr/>
          <p:nvPr/>
        </p:nvSpPr>
        <p:spPr>
          <a:xfrm>
            <a:off x="0" y="5029191"/>
            <a:ext cx="2279576" cy="1039007"/>
          </a:xfrm>
          <a:prstGeom prst="wedgeRoundRectCallout">
            <a:avLst>
              <a:gd name="adj1" fmla="val 28541"/>
              <a:gd name="adj2" fmla="val -147390"/>
              <a:gd name="adj3" fmla="val 16667"/>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ln w="0"/>
                <a:solidFill>
                  <a:schemeClr val="tx1"/>
                </a:solidFill>
                <a:effectLst>
                  <a:outerShdw blurRad="38100" dist="19050" dir="2700000" algn="tl" rotWithShape="0">
                    <a:schemeClr val="dk1">
                      <a:alpha val="40000"/>
                    </a:schemeClr>
                  </a:outerShdw>
                </a:effectLst>
              </a:rPr>
              <a:t>WavLM</a:t>
            </a:r>
            <a:r>
              <a:rPr kumimoji="1" lang="en-US" altLang="zh-CN" dirty="0">
                <a:ln w="0"/>
                <a:solidFill>
                  <a:schemeClr val="tx1"/>
                </a:solidFill>
                <a:effectLst>
                  <a:outerShdw blurRad="38100" dist="19050" dir="2700000" algn="tl" rotWithShape="0">
                    <a:schemeClr val="dk1">
                      <a:alpha val="40000"/>
                    </a:schemeClr>
                  </a:outerShdw>
                </a:effectLst>
              </a:rPr>
              <a:t> features provide strong timbre information</a:t>
            </a:r>
          </a:p>
        </p:txBody>
      </p:sp>
    </p:spTree>
    <p:extLst>
      <p:ext uri="{BB962C8B-B14F-4D97-AF65-F5344CB8AC3E}">
        <p14:creationId xmlns:p14="http://schemas.microsoft.com/office/powerpoint/2010/main" val="320562564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FB2E5-9ABA-B54B-A606-F189193CFD2C}"/>
              </a:ext>
            </a:extLst>
          </p:cNvPr>
          <p:cNvSpPr>
            <a:spLocks noGrp="1"/>
          </p:cNvSpPr>
          <p:nvPr>
            <p:ph type="title"/>
          </p:nvPr>
        </p:nvSpPr>
        <p:spPr>
          <a:xfrm>
            <a:off x="158454" y="87213"/>
            <a:ext cx="11842202" cy="1325563"/>
          </a:xfrm>
        </p:spPr>
        <p:txBody>
          <a:bodyPr/>
          <a:lstStyle/>
          <a:p>
            <a:r>
              <a:rPr kumimoji="1" lang="en-US" altLang="zh-CN" dirty="0" err="1"/>
              <a:t>LSCodec</a:t>
            </a:r>
            <a:r>
              <a:rPr kumimoji="1" lang="en-US" altLang="zh-CN" dirty="0"/>
              <a:t>: Low-Bitrate Speaker-Decoupled Codec</a:t>
            </a:r>
            <a:br>
              <a:rPr kumimoji="1" lang="en-US" altLang="zh-CN" b="0" dirty="0"/>
            </a:br>
            <a:r>
              <a:rPr kumimoji="1" lang="en-US" altLang="zh-CN" b="0" dirty="0"/>
              <a:t>Method</a:t>
            </a:r>
            <a:endParaRPr kumimoji="1" lang="zh-CN" altLang="en-US" dirty="0"/>
          </a:p>
        </p:txBody>
      </p:sp>
      <p:pic>
        <p:nvPicPr>
          <p:cNvPr id="11" name="内容占位符 10">
            <a:extLst>
              <a:ext uri="{FF2B5EF4-FFF2-40B4-BE49-F238E27FC236}">
                <a16:creationId xmlns:a16="http://schemas.microsoft.com/office/drawing/2014/main" id="{43135582-68A6-0E41-82AF-85F652A5F5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504" y="2647131"/>
            <a:ext cx="8723512" cy="4162390"/>
          </a:xfrm>
        </p:spPr>
      </p:pic>
      <p:sp>
        <p:nvSpPr>
          <p:cNvPr id="4" name="灯片编号占位符 3">
            <a:extLst>
              <a:ext uri="{FF2B5EF4-FFF2-40B4-BE49-F238E27FC236}">
                <a16:creationId xmlns:a16="http://schemas.microsoft.com/office/drawing/2014/main" id="{FE151610-F3FF-D245-88F2-F166DF0D3EA2}"/>
              </a:ext>
            </a:extLst>
          </p:cNvPr>
          <p:cNvSpPr>
            <a:spLocks noGrp="1"/>
          </p:cNvSpPr>
          <p:nvPr>
            <p:ph type="sldNum" sz="quarter" idx="12"/>
          </p:nvPr>
        </p:nvSpPr>
        <p:spPr/>
        <p:txBody>
          <a:bodyPr/>
          <a:lstStyle/>
          <a:p>
            <a:fld id="{E35E9E6D-B1E9-4F08-8E83-0E081C425F53}" type="slidenum">
              <a:rPr lang="de-DE" smtClean="0"/>
              <a:pPr/>
              <a:t>14</a:t>
            </a:fld>
            <a:endParaRPr lang="de-DE" dirty="0"/>
          </a:p>
        </p:txBody>
      </p:sp>
      <p:sp>
        <p:nvSpPr>
          <p:cNvPr id="5" name="圆角矩形 4">
            <a:extLst>
              <a:ext uri="{FF2B5EF4-FFF2-40B4-BE49-F238E27FC236}">
                <a16:creationId xmlns:a16="http://schemas.microsoft.com/office/drawing/2014/main" id="{480A37BB-5655-B141-84A9-6A142C0B2D4B}"/>
              </a:ext>
            </a:extLst>
          </p:cNvPr>
          <p:cNvSpPr/>
          <p:nvPr/>
        </p:nvSpPr>
        <p:spPr>
          <a:xfrm>
            <a:off x="177552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n w="0"/>
                <a:solidFill>
                  <a:schemeClr val="tx1"/>
                </a:solidFill>
                <a:effectLst>
                  <a:outerShdw blurRad="38100" dist="19050" dir="2700000" algn="tl" rotWithShape="0">
                    <a:schemeClr val="dk1">
                      <a:alpha val="40000"/>
                    </a:schemeClr>
                  </a:outerShdw>
                </a:effectLst>
              </a:rPr>
              <a:t>Continuous VAE training</a:t>
            </a:r>
            <a:endParaRPr kumimoji="1" lang="zh-CN" altLang="en-US" sz="2400" b="1" dirty="0">
              <a:ln w="0"/>
              <a:solidFill>
                <a:schemeClr val="tx1"/>
              </a:solidFill>
              <a:effectLst>
                <a:outerShdw blurRad="38100" dist="19050" dir="2700000" algn="tl" rotWithShape="0">
                  <a:schemeClr val="dk1">
                    <a:alpha val="40000"/>
                  </a:schemeClr>
                </a:outerShdw>
              </a:effectLst>
            </a:endParaRPr>
          </a:p>
        </p:txBody>
      </p:sp>
      <p:sp>
        <p:nvSpPr>
          <p:cNvPr id="6" name="圆角矩形 5">
            <a:extLst>
              <a:ext uri="{FF2B5EF4-FFF2-40B4-BE49-F238E27FC236}">
                <a16:creationId xmlns:a16="http://schemas.microsoft.com/office/drawing/2014/main" id="{516C7085-ADF8-3A4A-8AFD-BEFF048AB607}"/>
              </a:ext>
            </a:extLst>
          </p:cNvPr>
          <p:cNvSpPr/>
          <p:nvPr/>
        </p:nvSpPr>
        <p:spPr>
          <a:xfrm>
            <a:off x="491314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Discrete VQ-VAE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7" name="圆角矩形 6">
            <a:extLst>
              <a:ext uri="{FF2B5EF4-FFF2-40B4-BE49-F238E27FC236}">
                <a16:creationId xmlns:a16="http://schemas.microsoft.com/office/drawing/2014/main" id="{2EA39750-A7D6-C841-B62E-6F0A42F51B3E}"/>
              </a:ext>
            </a:extLst>
          </p:cNvPr>
          <p:cNvSpPr/>
          <p:nvPr/>
        </p:nvSpPr>
        <p:spPr>
          <a:xfrm>
            <a:off x="805076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Vocoder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8" name="右箭头 7">
            <a:extLst>
              <a:ext uri="{FF2B5EF4-FFF2-40B4-BE49-F238E27FC236}">
                <a16:creationId xmlns:a16="http://schemas.microsoft.com/office/drawing/2014/main" id="{E67F2798-EB6F-974D-A243-7A08E557DEC0}"/>
              </a:ext>
            </a:extLst>
          </p:cNvPr>
          <p:cNvSpPr/>
          <p:nvPr/>
        </p:nvSpPr>
        <p:spPr>
          <a:xfrm>
            <a:off x="428940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51DCCA9F-D04B-7942-A49C-946AD823E0CF}"/>
              </a:ext>
            </a:extLst>
          </p:cNvPr>
          <p:cNvSpPr/>
          <p:nvPr/>
        </p:nvSpPr>
        <p:spPr>
          <a:xfrm>
            <a:off x="741805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397918F-C4FE-4D43-809F-7CBFE26D7F0C}"/>
              </a:ext>
            </a:extLst>
          </p:cNvPr>
          <p:cNvSpPr/>
          <p:nvPr/>
        </p:nvSpPr>
        <p:spPr>
          <a:xfrm>
            <a:off x="6137276" y="3295203"/>
            <a:ext cx="2279576" cy="1381591"/>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标注 13">
            <a:extLst>
              <a:ext uri="{FF2B5EF4-FFF2-40B4-BE49-F238E27FC236}">
                <a16:creationId xmlns:a16="http://schemas.microsoft.com/office/drawing/2014/main" id="{0536FC0E-561F-204E-AD4D-865142D53481}"/>
              </a:ext>
            </a:extLst>
          </p:cNvPr>
          <p:cNvSpPr/>
          <p:nvPr/>
        </p:nvSpPr>
        <p:spPr>
          <a:xfrm>
            <a:off x="8416852" y="2357945"/>
            <a:ext cx="2279576" cy="1039007"/>
          </a:xfrm>
          <a:prstGeom prst="wedgeRoundRectCallout">
            <a:avLst>
              <a:gd name="adj1" fmla="val -56034"/>
              <a:gd name="adj2" fmla="val 50891"/>
              <a:gd name="adj3" fmla="val 16667"/>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No position embedding in cross-attention</a:t>
            </a:r>
          </a:p>
        </p:txBody>
      </p:sp>
    </p:spTree>
    <p:extLst>
      <p:ext uri="{BB962C8B-B14F-4D97-AF65-F5344CB8AC3E}">
        <p14:creationId xmlns:p14="http://schemas.microsoft.com/office/powerpoint/2010/main" val="289711326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FB2E5-9ABA-B54B-A606-F189193CFD2C}"/>
              </a:ext>
            </a:extLst>
          </p:cNvPr>
          <p:cNvSpPr>
            <a:spLocks noGrp="1"/>
          </p:cNvSpPr>
          <p:nvPr>
            <p:ph type="title"/>
          </p:nvPr>
        </p:nvSpPr>
        <p:spPr>
          <a:xfrm>
            <a:off x="158454" y="87213"/>
            <a:ext cx="11842202" cy="1325563"/>
          </a:xfrm>
        </p:spPr>
        <p:txBody>
          <a:bodyPr/>
          <a:lstStyle/>
          <a:p>
            <a:r>
              <a:rPr kumimoji="1" lang="en-US" altLang="zh-CN" dirty="0" err="1"/>
              <a:t>LSCodec</a:t>
            </a:r>
            <a:r>
              <a:rPr kumimoji="1" lang="en-US" altLang="zh-CN" dirty="0"/>
              <a:t>: Low-Bitrate Speaker-Decoupled Codec</a:t>
            </a:r>
            <a:br>
              <a:rPr kumimoji="1" lang="en-US" altLang="zh-CN" b="0" dirty="0"/>
            </a:br>
            <a:r>
              <a:rPr kumimoji="1" lang="en-US" altLang="zh-CN" b="0" dirty="0"/>
              <a:t>Method</a:t>
            </a:r>
            <a:endParaRPr kumimoji="1" lang="zh-CN" altLang="en-US" dirty="0"/>
          </a:p>
        </p:txBody>
      </p:sp>
      <p:pic>
        <p:nvPicPr>
          <p:cNvPr id="11" name="内容占位符 10">
            <a:extLst>
              <a:ext uri="{FF2B5EF4-FFF2-40B4-BE49-F238E27FC236}">
                <a16:creationId xmlns:a16="http://schemas.microsoft.com/office/drawing/2014/main" id="{43135582-68A6-0E41-82AF-85F652A5F5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504" y="2647131"/>
            <a:ext cx="8723512" cy="4162390"/>
          </a:xfrm>
        </p:spPr>
      </p:pic>
      <p:sp>
        <p:nvSpPr>
          <p:cNvPr id="4" name="灯片编号占位符 3">
            <a:extLst>
              <a:ext uri="{FF2B5EF4-FFF2-40B4-BE49-F238E27FC236}">
                <a16:creationId xmlns:a16="http://schemas.microsoft.com/office/drawing/2014/main" id="{FE151610-F3FF-D245-88F2-F166DF0D3EA2}"/>
              </a:ext>
            </a:extLst>
          </p:cNvPr>
          <p:cNvSpPr>
            <a:spLocks noGrp="1"/>
          </p:cNvSpPr>
          <p:nvPr>
            <p:ph type="sldNum" sz="quarter" idx="12"/>
          </p:nvPr>
        </p:nvSpPr>
        <p:spPr/>
        <p:txBody>
          <a:bodyPr/>
          <a:lstStyle/>
          <a:p>
            <a:fld id="{E35E9E6D-B1E9-4F08-8E83-0E081C425F53}" type="slidenum">
              <a:rPr lang="de-DE" smtClean="0"/>
              <a:pPr/>
              <a:t>15</a:t>
            </a:fld>
            <a:endParaRPr lang="de-DE" dirty="0"/>
          </a:p>
        </p:txBody>
      </p:sp>
      <p:sp>
        <p:nvSpPr>
          <p:cNvPr id="5" name="圆角矩形 4">
            <a:extLst>
              <a:ext uri="{FF2B5EF4-FFF2-40B4-BE49-F238E27FC236}">
                <a16:creationId xmlns:a16="http://schemas.microsoft.com/office/drawing/2014/main" id="{480A37BB-5655-B141-84A9-6A142C0B2D4B}"/>
              </a:ext>
            </a:extLst>
          </p:cNvPr>
          <p:cNvSpPr/>
          <p:nvPr/>
        </p:nvSpPr>
        <p:spPr>
          <a:xfrm>
            <a:off x="177552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n w="0"/>
                <a:solidFill>
                  <a:schemeClr val="tx1"/>
                </a:solidFill>
                <a:effectLst>
                  <a:outerShdw blurRad="38100" dist="19050" dir="2700000" algn="tl" rotWithShape="0">
                    <a:schemeClr val="dk1">
                      <a:alpha val="40000"/>
                    </a:schemeClr>
                  </a:outerShdw>
                </a:effectLst>
              </a:rPr>
              <a:t>Continuous VAE training</a:t>
            </a:r>
            <a:endParaRPr kumimoji="1" lang="zh-CN" altLang="en-US" sz="2400" b="1" dirty="0">
              <a:ln w="0"/>
              <a:solidFill>
                <a:schemeClr val="tx1"/>
              </a:solidFill>
              <a:effectLst>
                <a:outerShdw blurRad="38100" dist="19050" dir="2700000" algn="tl" rotWithShape="0">
                  <a:schemeClr val="dk1">
                    <a:alpha val="40000"/>
                  </a:schemeClr>
                </a:outerShdw>
              </a:effectLst>
            </a:endParaRPr>
          </a:p>
        </p:txBody>
      </p:sp>
      <p:sp>
        <p:nvSpPr>
          <p:cNvPr id="6" name="圆角矩形 5">
            <a:extLst>
              <a:ext uri="{FF2B5EF4-FFF2-40B4-BE49-F238E27FC236}">
                <a16:creationId xmlns:a16="http://schemas.microsoft.com/office/drawing/2014/main" id="{516C7085-ADF8-3A4A-8AFD-BEFF048AB607}"/>
              </a:ext>
            </a:extLst>
          </p:cNvPr>
          <p:cNvSpPr/>
          <p:nvPr/>
        </p:nvSpPr>
        <p:spPr>
          <a:xfrm>
            <a:off x="491314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Discrete VQ-VAE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7" name="圆角矩形 6">
            <a:extLst>
              <a:ext uri="{FF2B5EF4-FFF2-40B4-BE49-F238E27FC236}">
                <a16:creationId xmlns:a16="http://schemas.microsoft.com/office/drawing/2014/main" id="{2EA39750-A7D6-C841-B62E-6F0A42F51B3E}"/>
              </a:ext>
            </a:extLst>
          </p:cNvPr>
          <p:cNvSpPr/>
          <p:nvPr/>
        </p:nvSpPr>
        <p:spPr>
          <a:xfrm>
            <a:off x="805076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Vocoder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8" name="右箭头 7">
            <a:extLst>
              <a:ext uri="{FF2B5EF4-FFF2-40B4-BE49-F238E27FC236}">
                <a16:creationId xmlns:a16="http://schemas.microsoft.com/office/drawing/2014/main" id="{E67F2798-EB6F-974D-A243-7A08E557DEC0}"/>
              </a:ext>
            </a:extLst>
          </p:cNvPr>
          <p:cNvSpPr/>
          <p:nvPr/>
        </p:nvSpPr>
        <p:spPr>
          <a:xfrm>
            <a:off x="428940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51DCCA9F-D04B-7942-A49C-946AD823E0CF}"/>
              </a:ext>
            </a:extLst>
          </p:cNvPr>
          <p:cNvSpPr/>
          <p:nvPr/>
        </p:nvSpPr>
        <p:spPr>
          <a:xfrm>
            <a:off x="741805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397918F-C4FE-4D43-809F-7CBFE26D7F0C}"/>
              </a:ext>
            </a:extLst>
          </p:cNvPr>
          <p:cNvSpPr/>
          <p:nvPr/>
        </p:nvSpPr>
        <p:spPr>
          <a:xfrm>
            <a:off x="2135560" y="4509120"/>
            <a:ext cx="1512168" cy="1440159"/>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标注 13">
            <a:extLst>
              <a:ext uri="{FF2B5EF4-FFF2-40B4-BE49-F238E27FC236}">
                <a16:creationId xmlns:a16="http://schemas.microsoft.com/office/drawing/2014/main" id="{0536FC0E-561F-204E-AD4D-865142D53481}"/>
              </a:ext>
            </a:extLst>
          </p:cNvPr>
          <p:cNvSpPr/>
          <p:nvPr/>
        </p:nvSpPr>
        <p:spPr>
          <a:xfrm>
            <a:off x="0" y="2991723"/>
            <a:ext cx="2279576" cy="1039007"/>
          </a:xfrm>
          <a:prstGeom prst="wedgeRoundRectCallout">
            <a:avLst>
              <a:gd name="adj1" fmla="val 43523"/>
              <a:gd name="adj2" fmla="val 104968"/>
              <a:gd name="adj3" fmla="val 16667"/>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Time stretch-based timbre perturbation</a:t>
            </a:r>
          </a:p>
        </p:txBody>
      </p:sp>
    </p:spTree>
    <p:extLst>
      <p:ext uri="{BB962C8B-B14F-4D97-AF65-F5344CB8AC3E}">
        <p14:creationId xmlns:p14="http://schemas.microsoft.com/office/powerpoint/2010/main" val="213472009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FB2E5-9ABA-B54B-A606-F189193CFD2C}"/>
              </a:ext>
            </a:extLst>
          </p:cNvPr>
          <p:cNvSpPr>
            <a:spLocks noGrp="1"/>
          </p:cNvSpPr>
          <p:nvPr>
            <p:ph type="title"/>
          </p:nvPr>
        </p:nvSpPr>
        <p:spPr>
          <a:xfrm>
            <a:off x="158454" y="87213"/>
            <a:ext cx="11842202" cy="1325563"/>
          </a:xfrm>
        </p:spPr>
        <p:txBody>
          <a:bodyPr/>
          <a:lstStyle/>
          <a:p>
            <a:r>
              <a:rPr kumimoji="1" lang="en-US" altLang="zh-CN" dirty="0" err="1"/>
              <a:t>LSCodec</a:t>
            </a:r>
            <a:r>
              <a:rPr kumimoji="1" lang="en-US" altLang="zh-CN" dirty="0"/>
              <a:t>: Low-Bitrate Speaker-Decoupled Codec</a:t>
            </a:r>
            <a:br>
              <a:rPr kumimoji="1" lang="en-US" altLang="zh-CN" b="0" dirty="0"/>
            </a:br>
            <a:r>
              <a:rPr kumimoji="1" lang="en-US" altLang="zh-CN" b="0" dirty="0"/>
              <a:t>Method</a:t>
            </a:r>
            <a:endParaRPr kumimoji="1" lang="zh-CN" altLang="en-US" dirty="0"/>
          </a:p>
        </p:txBody>
      </p:sp>
      <p:pic>
        <p:nvPicPr>
          <p:cNvPr id="11" name="内容占位符 10">
            <a:extLst>
              <a:ext uri="{FF2B5EF4-FFF2-40B4-BE49-F238E27FC236}">
                <a16:creationId xmlns:a16="http://schemas.microsoft.com/office/drawing/2014/main" id="{43135582-68A6-0E41-82AF-85F652A5F5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504" y="2647131"/>
            <a:ext cx="8723512" cy="4162390"/>
          </a:xfrm>
        </p:spPr>
      </p:pic>
      <p:sp>
        <p:nvSpPr>
          <p:cNvPr id="4" name="灯片编号占位符 3">
            <a:extLst>
              <a:ext uri="{FF2B5EF4-FFF2-40B4-BE49-F238E27FC236}">
                <a16:creationId xmlns:a16="http://schemas.microsoft.com/office/drawing/2014/main" id="{FE151610-F3FF-D245-88F2-F166DF0D3EA2}"/>
              </a:ext>
            </a:extLst>
          </p:cNvPr>
          <p:cNvSpPr>
            <a:spLocks noGrp="1"/>
          </p:cNvSpPr>
          <p:nvPr>
            <p:ph type="sldNum" sz="quarter" idx="12"/>
          </p:nvPr>
        </p:nvSpPr>
        <p:spPr/>
        <p:txBody>
          <a:bodyPr/>
          <a:lstStyle/>
          <a:p>
            <a:fld id="{E35E9E6D-B1E9-4F08-8E83-0E081C425F53}" type="slidenum">
              <a:rPr lang="de-DE" smtClean="0"/>
              <a:pPr/>
              <a:t>16</a:t>
            </a:fld>
            <a:endParaRPr lang="de-DE" dirty="0"/>
          </a:p>
        </p:txBody>
      </p:sp>
      <p:sp>
        <p:nvSpPr>
          <p:cNvPr id="5" name="圆角矩形 4">
            <a:extLst>
              <a:ext uri="{FF2B5EF4-FFF2-40B4-BE49-F238E27FC236}">
                <a16:creationId xmlns:a16="http://schemas.microsoft.com/office/drawing/2014/main" id="{480A37BB-5655-B141-84A9-6A142C0B2D4B}"/>
              </a:ext>
            </a:extLst>
          </p:cNvPr>
          <p:cNvSpPr/>
          <p:nvPr/>
        </p:nvSpPr>
        <p:spPr>
          <a:xfrm>
            <a:off x="177552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n w="0"/>
                <a:solidFill>
                  <a:schemeClr val="tx1"/>
                </a:solidFill>
                <a:effectLst>
                  <a:outerShdw blurRad="38100" dist="19050" dir="2700000" algn="tl" rotWithShape="0">
                    <a:schemeClr val="dk1">
                      <a:alpha val="40000"/>
                    </a:schemeClr>
                  </a:outerShdw>
                </a:effectLst>
              </a:rPr>
              <a:t>Continuous VAE training</a:t>
            </a:r>
            <a:endParaRPr kumimoji="1" lang="zh-CN" altLang="en-US" sz="2400" b="1" dirty="0">
              <a:ln w="0"/>
              <a:solidFill>
                <a:schemeClr val="tx1"/>
              </a:solidFill>
              <a:effectLst>
                <a:outerShdw blurRad="38100" dist="19050" dir="2700000" algn="tl" rotWithShape="0">
                  <a:schemeClr val="dk1">
                    <a:alpha val="40000"/>
                  </a:schemeClr>
                </a:outerShdw>
              </a:effectLst>
            </a:endParaRPr>
          </a:p>
        </p:txBody>
      </p:sp>
      <p:sp>
        <p:nvSpPr>
          <p:cNvPr id="6" name="圆角矩形 5">
            <a:extLst>
              <a:ext uri="{FF2B5EF4-FFF2-40B4-BE49-F238E27FC236}">
                <a16:creationId xmlns:a16="http://schemas.microsoft.com/office/drawing/2014/main" id="{516C7085-ADF8-3A4A-8AFD-BEFF048AB607}"/>
              </a:ext>
            </a:extLst>
          </p:cNvPr>
          <p:cNvSpPr/>
          <p:nvPr/>
        </p:nvSpPr>
        <p:spPr>
          <a:xfrm>
            <a:off x="491314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Discrete VQ-VAE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7" name="圆角矩形 6">
            <a:extLst>
              <a:ext uri="{FF2B5EF4-FFF2-40B4-BE49-F238E27FC236}">
                <a16:creationId xmlns:a16="http://schemas.microsoft.com/office/drawing/2014/main" id="{2EA39750-A7D6-C841-B62E-6F0A42F51B3E}"/>
              </a:ext>
            </a:extLst>
          </p:cNvPr>
          <p:cNvSpPr/>
          <p:nvPr/>
        </p:nvSpPr>
        <p:spPr>
          <a:xfrm>
            <a:off x="805076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Vocoder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8" name="右箭头 7">
            <a:extLst>
              <a:ext uri="{FF2B5EF4-FFF2-40B4-BE49-F238E27FC236}">
                <a16:creationId xmlns:a16="http://schemas.microsoft.com/office/drawing/2014/main" id="{E67F2798-EB6F-974D-A243-7A08E557DEC0}"/>
              </a:ext>
            </a:extLst>
          </p:cNvPr>
          <p:cNvSpPr/>
          <p:nvPr/>
        </p:nvSpPr>
        <p:spPr>
          <a:xfrm>
            <a:off x="428940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51DCCA9F-D04B-7942-A49C-946AD823E0CF}"/>
              </a:ext>
            </a:extLst>
          </p:cNvPr>
          <p:cNvSpPr/>
          <p:nvPr/>
        </p:nvSpPr>
        <p:spPr>
          <a:xfrm>
            <a:off x="741805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397918F-C4FE-4D43-809F-7CBFE26D7F0C}"/>
              </a:ext>
            </a:extLst>
          </p:cNvPr>
          <p:cNvSpPr/>
          <p:nvPr/>
        </p:nvSpPr>
        <p:spPr>
          <a:xfrm>
            <a:off x="8613866" y="5087623"/>
            <a:ext cx="1885166" cy="1509729"/>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标注 13">
            <a:extLst>
              <a:ext uri="{FF2B5EF4-FFF2-40B4-BE49-F238E27FC236}">
                <a16:creationId xmlns:a16="http://schemas.microsoft.com/office/drawing/2014/main" id="{0536FC0E-561F-204E-AD4D-865142D53481}"/>
              </a:ext>
            </a:extLst>
          </p:cNvPr>
          <p:cNvSpPr/>
          <p:nvPr/>
        </p:nvSpPr>
        <p:spPr>
          <a:xfrm>
            <a:off x="10031760" y="3235971"/>
            <a:ext cx="2160240" cy="1639483"/>
          </a:xfrm>
          <a:prstGeom prst="wedgeRoundRectCallout">
            <a:avLst>
              <a:gd name="adj1" fmla="val -35524"/>
              <a:gd name="adj2" fmla="val 74729"/>
              <a:gd name="adj3" fmla="val 16667"/>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Auxiliary semantic token prediction task</a:t>
            </a:r>
          </a:p>
        </p:txBody>
      </p:sp>
    </p:spTree>
    <p:extLst>
      <p:ext uri="{BB962C8B-B14F-4D97-AF65-F5344CB8AC3E}">
        <p14:creationId xmlns:p14="http://schemas.microsoft.com/office/powerpoint/2010/main" val="342967296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内容占位符 14">
            <a:extLst>
              <a:ext uri="{FF2B5EF4-FFF2-40B4-BE49-F238E27FC236}">
                <a16:creationId xmlns:a16="http://schemas.microsoft.com/office/drawing/2014/main" id="{67FE1207-3A1D-7B44-8119-52D0804D33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4193" y="2603931"/>
            <a:ext cx="9290855" cy="4236299"/>
          </a:xfrm>
        </p:spPr>
      </p:pic>
      <p:sp>
        <p:nvSpPr>
          <p:cNvPr id="14" name="圆角矩形标注 13">
            <a:extLst>
              <a:ext uri="{FF2B5EF4-FFF2-40B4-BE49-F238E27FC236}">
                <a16:creationId xmlns:a16="http://schemas.microsoft.com/office/drawing/2014/main" id="{0536FC0E-561F-204E-AD4D-865142D53481}"/>
              </a:ext>
            </a:extLst>
          </p:cNvPr>
          <p:cNvSpPr/>
          <p:nvPr/>
        </p:nvSpPr>
        <p:spPr>
          <a:xfrm>
            <a:off x="6889632" y="2387907"/>
            <a:ext cx="3286458" cy="806011"/>
          </a:xfrm>
          <a:prstGeom prst="wedgeRoundRectCallout">
            <a:avLst>
              <a:gd name="adj1" fmla="val -56643"/>
              <a:gd name="adj2" fmla="val 108900"/>
              <a:gd name="adj3" fmla="val 16667"/>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Discrete space initiated from VAE latent</a:t>
            </a:r>
          </a:p>
        </p:txBody>
      </p:sp>
      <p:sp>
        <p:nvSpPr>
          <p:cNvPr id="2" name="标题 1">
            <a:extLst>
              <a:ext uri="{FF2B5EF4-FFF2-40B4-BE49-F238E27FC236}">
                <a16:creationId xmlns:a16="http://schemas.microsoft.com/office/drawing/2014/main" id="{1F8FB2E5-9ABA-B54B-A606-F189193CFD2C}"/>
              </a:ext>
            </a:extLst>
          </p:cNvPr>
          <p:cNvSpPr>
            <a:spLocks noGrp="1"/>
          </p:cNvSpPr>
          <p:nvPr>
            <p:ph type="title"/>
          </p:nvPr>
        </p:nvSpPr>
        <p:spPr>
          <a:xfrm>
            <a:off x="158454" y="87213"/>
            <a:ext cx="11842202" cy="1325563"/>
          </a:xfrm>
        </p:spPr>
        <p:txBody>
          <a:bodyPr/>
          <a:lstStyle/>
          <a:p>
            <a:r>
              <a:rPr kumimoji="1" lang="en-US" altLang="zh-CN" dirty="0" err="1"/>
              <a:t>LSCodec</a:t>
            </a:r>
            <a:r>
              <a:rPr kumimoji="1" lang="en-US" altLang="zh-CN" dirty="0"/>
              <a:t>: Low-Bitrate Speaker-Decoupled Codec</a:t>
            </a:r>
            <a:br>
              <a:rPr kumimoji="1" lang="en-US" altLang="zh-CN" b="0" dirty="0"/>
            </a:br>
            <a:r>
              <a:rPr kumimoji="1" lang="en-US" altLang="zh-CN" b="0" dirty="0"/>
              <a:t>Method</a:t>
            </a:r>
            <a:endParaRPr kumimoji="1" lang="zh-CN" altLang="en-US" dirty="0"/>
          </a:p>
        </p:txBody>
      </p:sp>
      <p:sp>
        <p:nvSpPr>
          <p:cNvPr id="4" name="灯片编号占位符 3">
            <a:extLst>
              <a:ext uri="{FF2B5EF4-FFF2-40B4-BE49-F238E27FC236}">
                <a16:creationId xmlns:a16="http://schemas.microsoft.com/office/drawing/2014/main" id="{FE151610-F3FF-D245-88F2-F166DF0D3EA2}"/>
              </a:ext>
            </a:extLst>
          </p:cNvPr>
          <p:cNvSpPr>
            <a:spLocks noGrp="1"/>
          </p:cNvSpPr>
          <p:nvPr>
            <p:ph type="sldNum" sz="quarter" idx="12"/>
          </p:nvPr>
        </p:nvSpPr>
        <p:spPr/>
        <p:txBody>
          <a:bodyPr/>
          <a:lstStyle/>
          <a:p>
            <a:fld id="{E35E9E6D-B1E9-4F08-8E83-0E081C425F53}" type="slidenum">
              <a:rPr lang="de-DE" smtClean="0"/>
              <a:pPr/>
              <a:t>17</a:t>
            </a:fld>
            <a:endParaRPr lang="de-DE" dirty="0"/>
          </a:p>
        </p:txBody>
      </p:sp>
      <p:sp>
        <p:nvSpPr>
          <p:cNvPr id="5" name="圆角矩形 4">
            <a:extLst>
              <a:ext uri="{FF2B5EF4-FFF2-40B4-BE49-F238E27FC236}">
                <a16:creationId xmlns:a16="http://schemas.microsoft.com/office/drawing/2014/main" id="{480A37BB-5655-B141-84A9-6A142C0B2D4B}"/>
              </a:ext>
            </a:extLst>
          </p:cNvPr>
          <p:cNvSpPr/>
          <p:nvPr/>
        </p:nvSpPr>
        <p:spPr>
          <a:xfrm>
            <a:off x="177552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Continuous VAE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6" name="圆角矩形 5">
            <a:extLst>
              <a:ext uri="{FF2B5EF4-FFF2-40B4-BE49-F238E27FC236}">
                <a16:creationId xmlns:a16="http://schemas.microsoft.com/office/drawing/2014/main" id="{516C7085-ADF8-3A4A-8AFD-BEFF048AB607}"/>
              </a:ext>
            </a:extLst>
          </p:cNvPr>
          <p:cNvSpPr/>
          <p:nvPr/>
        </p:nvSpPr>
        <p:spPr>
          <a:xfrm>
            <a:off x="491314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n w="0"/>
                <a:solidFill>
                  <a:schemeClr val="tx1"/>
                </a:solidFill>
                <a:effectLst>
                  <a:outerShdw blurRad="38100" dist="19050" dir="2700000" algn="tl" rotWithShape="0">
                    <a:schemeClr val="dk1">
                      <a:alpha val="40000"/>
                    </a:schemeClr>
                  </a:outerShdw>
                </a:effectLst>
              </a:rPr>
              <a:t>Discrete VQ-VAE training</a:t>
            </a:r>
            <a:endParaRPr kumimoji="1" lang="zh-CN" altLang="en-US" sz="2400" b="1" dirty="0">
              <a:ln w="0"/>
              <a:solidFill>
                <a:schemeClr val="tx1"/>
              </a:solidFill>
              <a:effectLst>
                <a:outerShdw blurRad="38100" dist="19050" dir="2700000" algn="tl" rotWithShape="0">
                  <a:schemeClr val="dk1">
                    <a:alpha val="40000"/>
                  </a:schemeClr>
                </a:outerShdw>
              </a:effectLst>
            </a:endParaRPr>
          </a:p>
        </p:txBody>
      </p:sp>
      <p:sp>
        <p:nvSpPr>
          <p:cNvPr id="7" name="圆角矩形 6">
            <a:extLst>
              <a:ext uri="{FF2B5EF4-FFF2-40B4-BE49-F238E27FC236}">
                <a16:creationId xmlns:a16="http://schemas.microsoft.com/office/drawing/2014/main" id="{2EA39750-A7D6-C841-B62E-6F0A42F51B3E}"/>
              </a:ext>
            </a:extLst>
          </p:cNvPr>
          <p:cNvSpPr/>
          <p:nvPr/>
        </p:nvSpPr>
        <p:spPr>
          <a:xfrm>
            <a:off x="805076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Vocoder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8" name="右箭头 7">
            <a:extLst>
              <a:ext uri="{FF2B5EF4-FFF2-40B4-BE49-F238E27FC236}">
                <a16:creationId xmlns:a16="http://schemas.microsoft.com/office/drawing/2014/main" id="{E67F2798-EB6F-974D-A243-7A08E557DEC0}"/>
              </a:ext>
            </a:extLst>
          </p:cNvPr>
          <p:cNvSpPr/>
          <p:nvPr/>
        </p:nvSpPr>
        <p:spPr>
          <a:xfrm>
            <a:off x="428940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51DCCA9F-D04B-7942-A49C-946AD823E0CF}"/>
              </a:ext>
            </a:extLst>
          </p:cNvPr>
          <p:cNvSpPr/>
          <p:nvPr/>
        </p:nvSpPr>
        <p:spPr>
          <a:xfrm>
            <a:off x="741805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6397918F-C4FE-4D43-809F-7CBFE26D7F0C}"/>
              </a:ext>
            </a:extLst>
          </p:cNvPr>
          <p:cNvSpPr/>
          <p:nvPr/>
        </p:nvSpPr>
        <p:spPr>
          <a:xfrm>
            <a:off x="4864162" y="3789040"/>
            <a:ext cx="1951918" cy="2160240"/>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620329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FB2E5-9ABA-B54B-A606-F189193CFD2C}"/>
              </a:ext>
            </a:extLst>
          </p:cNvPr>
          <p:cNvSpPr>
            <a:spLocks noGrp="1"/>
          </p:cNvSpPr>
          <p:nvPr>
            <p:ph type="title"/>
          </p:nvPr>
        </p:nvSpPr>
        <p:spPr>
          <a:xfrm>
            <a:off x="158454" y="87213"/>
            <a:ext cx="11842202" cy="1325563"/>
          </a:xfrm>
        </p:spPr>
        <p:txBody>
          <a:bodyPr/>
          <a:lstStyle/>
          <a:p>
            <a:r>
              <a:rPr kumimoji="1" lang="en-US" altLang="zh-CN" dirty="0" err="1"/>
              <a:t>LSCodec</a:t>
            </a:r>
            <a:r>
              <a:rPr kumimoji="1" lang="en-US" altLang="zh-CN" dirty="0"/>
              <a:t>: Low-Bitrate Speaker-Decoupled Codec</a:t>
            </a:r>
            <a:br>
              <a:rPr kumimoji="1" lang="en-US" altLang="zh-CN" b="0" dirty="0"/>
            </a:br>
            <a:r>
              <a:rPr kumimoji="1" lang="en-US" altLang="zh-CN" b="0" dirty="0"/>
              <a:t>Method</a:t>
            </a:r>
            <a:endParaRPr kumimoji="1" lang="zh-CN" altLang="en-US" dirty="0"/>
          </a:p>
        </p:txBody>
      </p:sp>
      <p:sp>
        <p:nvSpPr>
          <p:cNvPr id="4" name="灯片编号占位符 3">
            <a:extLst>
              <a:ext uri="{FF2B5EF4-FFF2-40B4-BE49-F238E27FC236}">
                <a16:creationId xmlns:a16="http://schemas.microsoft.com/office/drawing/2014/main" id="{FE151610-F3FF-D245-88F2-F166DF0D3EA2}"/>
              </a:ext>
            </a:extLst>
          </p:cNvPr>
          <p:cNvSpPr>
            <a:spLocks noGrp="1"/>
          </p:cNvSpPr>
          <p:nvPr>
            <p:ph type="sldNum" sz="quarter" idx="12"/>
          </p:nvPr>
        </p:nvSpPr>
        <p:spPr/>
        <p:txBody>
          <a:bodyPr/>
          <a:lstStyle/>
          <a:p>
            <a:fld id="{E35E9E6D-B1E9-4F08-8E83-0E081C425F53}" type="slidenum">
              <a:rPr lang="de-DE" smtClean="0"/>
              <a:pPr/>
              <a:t>18</a:t>
            </a:fld>
            <a:endParaRPr lang="de-DE" dirty="0"/>
          </a:p>
        </p:txBody>
      </p:sp>
      <p:sp>
        <p:nvSpPr>
          <p:cNvPr id="5" name="圆角矩形 4">
            <a:extLst>
              <a:ext uri="{FF2B5EF4-FFF2-40B4-BE49-F238E27FC236}">
                <a16:creationId xmlns:a16="http://schemas.microsoft.com/office/drawing/2014/main" id="{480A37BB-5655-B141-84A9-6A142C0B2D4B}"/>
              </a:ext>
            </a:extLst>
          </p:cNvPr>
          <p:cNvSpPr/>
          <p:nvPr/>
        </p:nvSpPr>
        <p:spPr>
          <a:xfrm>
            <a:off x="177552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Continuous VAE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6" name="圆角矩形 5">
            <a:extLst>
              <a:ext uri="{FF2B5EF4-FFF2-40B4-BE49-F238E27FC236}">
                <a16:creationId xmlns:a16="http://schemas.microsoft.com/office/drawing/2014/main" id="{516C7085-ADF8-3A4A-8AFD-BEFF048AB607}"/>
              </a:ext>
            </a:extLst>
          </p:cNvPr>
          <p:cNvSpPr/>
          <p:nvPr/>
        </p:nvSpPr>
        <p:spPr>
          <a:xfrm>
            <a:off x="491314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dirty="0">
                <a:ln w="0"/>
                <a:solidFill>
                  <a:schemeClr val="tx1"/>
                </a:solidFill>
                <a:effectLst>
                  <a:outerShdw blurRad="38100" dist="19050" dir="2700000" algn="tl" rotWithShape="0">
                    <a:schemeClr val="dk1">
                      <a:alpha val="40000"/>
                    </a:schemeClr>
                  </a:outerShdw>
                </a:effectLst>
              </a:rPr>
              <a:t>Discrete VQ-VAE training</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7" name="圆角矩形 6">
            <a:extLst>
              <a:ext uri="{FF2B5EF4-FFF2-40B4-BE49-F238E27FC236}">
                <a16:creationId xmlns:a16="http://schemas.microsoft.com/office/drawing/2014/main" id="{2EA39750-A7D6-C841-B62E-6F0A42F51B3E}"/>
              </a:ext>
            </a:extLst>
          </p:cNvPr>
          <p:cNvSpPr/>
          <p:nvPr/>
        </p:nvSpPr>
        <p:spPr>
          <a:xfrm>
            <a:off x="8050760" y="1412776"/>
            <a:ext cx="244827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ln w="0"/>
                <a:solidFill>
                  <a:schemeClr val="tx1"/>
                </a:solidFill>
                <a:effectLst>
                  <a:outerShdw blurRad="38100" dist="19050" dir="2700000" algn="tl" rotWithShape="0">
                    <a:schemeClr val="dk1">
                      <a:alpha val="40000"/>
                    </a:schemeClr>
                  </a:outerShdw>
                </a:effectLst>
              </a:rPr>
              <a:t>Vocoder training</a:t>
            </a:r>
            <a:endParaRPr kumimoji="1" lang="zh-CN" altLang="en-US" sz="2400" b="1" dirty="0">
              <a:ln w="0"/>
              <a:solidFill>
                <a:schemeClr val="tx1"/>
              </a:solidFill>
              <a:effectLst>
                <a:outerShdw blurRad="38100" dist="19050" dir="2700000" algn="tl" rotWithShape="0">
                  <a:schemeClr val="dk1">
                    <a:alpha val="40000"/>
                  </a:schemeClr>
                </a:outerShdw>
              </a:effectLst>
            </a:endParaRPr>
          </a:p>
        </p:txBody>
      </p:sp>
      <p:sp>
        <p:nvSpPr>
          <p:cNvPr id="8" name="右箭头 7">
            <a:extLst>
              <a:ext uri="{FF2B5EF4-FFF2-40B4-BE49-F238E27FC236}">
                <a16:creationId xmlns:a16="http://schemas.microsoft.com/office/drawing/2014/main" id="{E67F2798-EB6F-974D-A243-7A08E557DEC0}"/>
              </a:ext>
            </a:extLst>
          </p:cNvPr>
          <p:cNvSpPr/>
          <p:nvPr/>
        </p:nvSpPr>
        <p:spPr>
          <a:xfrm>
            <a:off x="428940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51DCCA9F-D04B-7942-A49C-946AD823E0CF}"/>
              </a:ext>
            </a:extLst>
          </p:cNvPr>
          <p:cNvSpPr/>
          <p:nvPr/>
        </p:nvSpPr>
        <p:spPr>
          <a:xfrm>
            <a:off x="7418054" y="1628800"/>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内容占位符 11">
            <a:extLst>
              <a:ext uri="{FF2B5EF4-FFF2-40B4-BE49-F238E27FC236}">
                <a16:creationId xmlns:a16="http://schemas.microsoft.com/office/drawing/2014/main" id="{CACC2E0A-1609-A448-95A9-A682B60422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490" y="2984020"/>
            <a:ext cx="6948129" cy="2554056"/>
          </a:xfrm>
        </p:spPr>
      </p:pic>
    </p:spTree>
    <p:extLst>
      <p:ext uri="{BB962C8B-B14F-4D97-AF65-F5344CB8AC3E}">
        <p14:creationId xmlns:p14="http://schemas.microsoft.com/office/powerpoint/2010/main" val="87560707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30436-7D4A-F547-835E-55C11A197475}"/>
              </a:ext>
            </a:extLst>
          </p:cNvPr>
          <p:cNvSpPr>
            <a:spLocks noGrp="1"/>
          </p:cNvSpPr>
          <p:nvPr>
            <p:ph type="title"/>
          </p:nvPr>
        </p:nvSpPr>
        <p:spPr/>
        <p:txBody>
          <a:bodyPr/>
          <a:lstStyle/>
          <a:p>
            <a:r>
              <a:rPr kumimoji="1" lang="en-US" altLang="zh-CN" dirty="0" err="1"/>
              <a:t>LSCodec</a:t>
            </a:r>
            <a:r>
              <a:rPr kumimoji="1" lang="en-US" altLang="zh-CN" dirty="0"/>
              <a:t>: Low-Bitrate Speaker-Decoupled Codec</a:t>
            </a:r>
            <a:endParaRPr kumimoji="1" lang="zh-CN" altLang="en-US" dirty="0"/>
          </a:p>
        </p:txBody>
      </p:sp>
      <p:pic>
        <p:nvPicPr>
          <p:cNvPr id="6" name="内容占位符 5">
            <a:extLst>
              <a:ext uri="{FF2B5EF4-FFF2-40B4-BE49-F238E27FC236}">
                <a16:creationId xmlns:a16="http://schemas.microsoft.com/office/drawing/2014/main" id="{DAC9BEC2-5B36-8F4C-A63C-8BD30D69799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055"/>
          <a:stretch/>
        </p:blipFill>
        <p:spPr>
          <a:xfrm>
            <a:off x="1055440" y="1940269"/>
            <a:ext cx="9361040" cy="4917731"/>
          </a:xfrm>
        </p:spPr>
      </p:pic>
      <p:sp>
        <p:nvSpPr>
          <p:cNvPr id="4" name="灯片编号占位符 3">
            <a:extLst>
              <a:ext uri="{FF2B5EF4-FFF2-40B4-BE49-F238E27FC236}">
                <a16:creationId xmlns:a16="http://schemas.microsoft.com/office/drawing/2014/main" id="{14BC3EF4-5ACE-B746-A8C7-57DD7F3A5F6A}"/>
              </a:ext>
            </a:extLst>
          </p:cNvPr>
          <p:cNvSpPr>
            <a:spLocks noGrp="1"/>
          </p:cNvSpPr>
          <p:nvPr>
            <p:ph type="sldNum" sz="quarter" idx="12"/>
          </p:nvPr>
        </p:nvSpPr>
        <p:spPr/>
        <p:txBody>
          <a:bodyPr/>
          <a:lstStyle/>
          <a:p>
            <a:fld id="{E35E9E6D-B1E9-4F08-8E83-0E081C425F53}" type="slidenum">
              <a:rPr lang="de-DE" smtClean="0"/>
              <a:pPr/>
              <a:t>19</a:t>
            </a:fld>
            <a:endParaRPr lang="de-DE" dirty="0"/>
          </a:p>
        </p:txBody>
      </p:sp>
      <p:sp>
        <p:nvSpPr>
          <p:cNvPr id="7" name="文本框 6">
            <a:extLst>
              <a:ext uri="{FF2B5EF4-FFF2-40B4-BE49-F238E27FC236}">
                <a16:creationId xmlns:a16="http://schemas.microsoft.com/office/drawing/2014/main" id="{9387073A-AC52-8E40-B80F-6DFEFA394FFA}"/>
              </a:ext>
            </a:extLst>
          </p:cNvPr>
          <p:cNvSpPr txBox="1"/>
          <p:nvPr/>
        </p:nvSpPr>
        <p:spPr>
          <a:xfrm>
            <a:off x="5354062" y="970809"/>
            <a:ext cx="1675459" cy="400110"/>
          </a:xfrm>
          <a:prstGeom prst="rect">
            <a:avLst/>
          </a:prstGeom>
          <a:noFill/>
        </p:spPr>
        <p:txBody>
          <a:bodyPr wrap="none" rtlCol="0">
            <a:spAutoFit/>
          </a:bodyPr>
          <a:lstStyle/>
          <a:p>
            <a:r>
              <a:rPr kumimoji="1" lang="en-US" altLang="zh-CN" sz="2000" b="1" i="1" dirty="0">
                <a:solidFill>
                  <a:schemeClr val="accent1">
                    <a:lumMod val="25000"/>
                  </a:schemeClr>
                </a:solidFill>
              </a:rPr>
              <a:t>Intelligibility</a:t>
            </a:r>
            <a:endParaRPr kumimoji="1" lang="zh-CN" altLang="en-US" sz="2000" b="1" i="1" dirty="0">
              <a:solidFill>
                <a:schemeClr val="accent1">
                  <a:lumMod val="25000"/>
                </a:schemeClr>
              </a:solidFill>
            </a:endParaRPr>
          </a:p>
        </p:txBody>
      </p:sp>
      <p:sp>
        <p:nvSpPr>
          <p:cNvPr id="10" name="文本框 9">
            <a:extLst>
              <a:ext uri="{FF2B5EF4-FFF2-40B4-BE49-F238E27FC236}">
                <a16:creationId xmlns:a16="http://schemas.microsoft.com/office/drawing/2014/main" id="{E37EB744-4FC6-0447-9F50-6C6271D7349D}"/>
              </a:ext>
            </a:extLst>
          </p:cNvPr>
          <p:cNvSpPr txBox="1"/>
          <p:nvPr/>
        </p:nvSpPr>
        <p:spPr>
          <a:xfrm>
            <a:off x="6456040" y="1473139"/>
            <a:ext cx="1212191" cy="400110"/>
          </a:xfrm>
          <a:prstGeom prst="rect">
            <a:avLst/>
          </a:prstGeom>
          <a:noFill/>
        </p:spPr>
        <p:txBody>
          <a:bodyPr wrap="none" rtlCol="0">
            <a:spAutoFit/>
          </a:bodyPr>
          <a:lstStyle/>
          <a:p>
            <a:r>
              <a:rPr kumimoji="1" lang="en-US" altLang="zh-CN" sz="2000" b="1" i="1" dirty="0">
                <a:solidFill>
                  <a:schemeClr val="accent1">
                    <a:lumMod val="25000"/>
                  </a:schemeClr>
                </a:solidFill>
              </a:rPr>
              <a:t>Prosody</a:t>
            </a:r>
            <a:endParaRPr kumimoji="1" lang="zh-CN" altLang="en-US" sz="2000" b="1" i="1" dirty="0">
              <a:solidFill>
                <a:schemeClr val="accent1">
                  <a:lumMod val="25000"/>
                </a:schemeClr>
              </a:solidFill>
            </a:endParaRPr>
          </a:p>
        </p:txBody>
      </p:sp>
      <p:sp>
        <p:nvSpPr>
          <p:cNvPr id="11" name="文本框 10">
            <a:extLst>
              <a:ext uri="{FF2B5EF4-FFF2-40B4-BE49-F238E27FC236}">
                <a16:creationId xmlns:a16="http://schemas.microsoft.com/office/drawing/2014/main" id="{08CF1D03-1B9B-B245-B100-7C0305BE0B8A}"/>
              </a:ext>
            </a:extLst>
          </p:cNvPr>
          <p:cNvSpPr txBox="1"/>
          <p:nvPr/>
        </p:nvSpPr>
        <p:spPr>
          <a:xfrm>
            <a:off x="7401978" y="765253"/>
            <a:ext cx="1335622" cy="707886"/>
          </a:xfrm>
          <a:prstGeom prst="rect">
            <a:avLst/>
          </a:prstGeom>
          <a:noFill/>
        </p:spPr>
        <p:txBody>
          <a:bodyPr wrap="none" rtlCol="0">
            <a:spAutoFit/>
          </a:bodyPr>
          <a:lstStyle/>
          <a:p>
            <a:pPr algn="ctr"/>
            <a:r>
              <a:rPr kumimoji="1" lang="en-US" altLang="zh-CN" sz="2000" b="1" i="1" dirty="0">
                <a:solidFill>
                  <a:schemeClr val="accent1">
                    <a:lumMod val="25000"/>
                  </a:schemeClr>
                </a:solidFill>
              </a:rPr>
              <a:t>Speaker</a:t>
            </a:r>
          </a:p>
          <a:p>
            <a:pPr algn="ctr"/>
            <a:r>
              <a:rPr kumimoji="1" lang="en-US" altLang="zh-CN" sz="2000" b="1" i="1" dirty="0">
                <a:solidFill>
                  <a:schemeClr val="accent1">
                    <a:lumMod val="25000"/>
                  </a:schemeClr>
                </a:solidFill>
              </a:rPr>
              <a:t>Similarity</a:t>
            </a:r>
            <a:endParaRPr kumimoji="1" lang="zh-CN" altLang="en-US" sz="2000" b="1" i="1" dirty="0">
              <a:solidFill>
                <a:schemeClr val="accent1">
                  <a:lumMod val="25000"/>
                </a:schemeClr>
              </a:solidFill>
            </a:endParaRPr>
          </a:p>
        </p:txBody>
      </p:sp>
      <p:sp>
        <p:nvSpPr>
          <p:cNvPr id="12" name="文本框 11">
            <a:extLst>
              <a:ext uri="{FF2B5EF4-FFF2-40B4-BE49-F238E27FC236}">
                <a16:creationId xmlns:a16="http://schemas.microsoft.com/office/drawing/2014/main" id="{9FA64FA3-CE50-F845-A987-64E7F8CA2933}"/>
              </a:ext>
            </a:extLst>
          </p:cNvPr>
          <p:cNvSpPr txBox="1"/>
          <p:nvPr/>
        </p:nvSpPr>
        <p:spPr>
          <a:xfrm>
            <a:off x="8709433" y="1170864"/>
            <a:ext cx="1467068" cy="707886"/>
          </a:xfrm>
          <a:prstGeom prst="rect">
            <a:avLst/>
          </a:prstGeom>
          <a:noFill/>
        </p:spPr>
        <p:txBody>
          <a:bodyPr wrap="none" rtlCol="0">
            <a:spAutoFit/>
          </a:bodyPr>
          <a:lstStyle/>
          <a:p>
            <a:pPr algn="ctr"/>
            <a:r>
              <a:rPr kumimoji="1" lang="en-US" altLang="zh-CN" sz="2000" b="1" i="1" dirty="0">
                <a:solidFill>
                  <a:schemeClr val="accent1">
                    <a:lumMod val="25000"/>
                  </a:schemeClr>
                </a:solidFill>
              </a:rPr>
              <a:t>Subjective</a:t>
            </a:r>
          </a:p>
          <a:p>
            <a:pPr algn="ctr"/>
            <a:r>
              <a:rPr kumimoji="1" lang="en-US" altLang="zh-CN" sz="2000" b="1" i="1" dirty="0">
                <a:solidFill>
                  <a:schemeClr val="accent1">
                    <a:lumMod val="25000"/>
                  </a:schemeClr>
                </a:solidFill>
              </a:rPr>
              <a:t>Quality</a:t>
            </a:r>
            <a:endParaRPr kumimoji="1" lang="zh-CN" altLang="en-US" sz="2000" b="1" i="1" dirty="0">
              <a:solidFill>
                <a:schemeClr val="accent1">
                  <a:lumMod val="25000"/>
                </a:schemeClr>
              </a:solidFill>
            </a:endParaRPr>
          </a:p>
        </p:txBody>
      </p:sp>
      <p:sp>
        <p:nvSpPr>
          <p:cNvPr id="13" name="下箭头 12">
            <a:extLst>
              <a:ext uri="{FF2B5EF4-FFF2-40B4-BE49-F238E27FC236}">
                <a16:creationId xmlns:a16="http://schemas.microsoft.com/office/drawing/2014/main" id="{059765C1-34FE-BD45-AFE8-13E49FCF3B35}"/>
              </a:ext>
            </a:extLst>
          </p:cNvPr>
          <p:cNvSpPr/>
          <p:nvPr/>
        </p:nvSpPr>
        <p:spPr>
          <a:xfrm>
            <a:off x="5986570" y="1424970"/>
            <a:ext cx="374206" cy="602167"/>
          </a:xfrm>
          <a:prstGeom prst="down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下箭头 13">
            <a:extLst>
              <a:ext uri="{FF2B5EF4-FFF2-40B4-BE49-F238E27FC236}">
                <a16:creationId xmlns:a16="http://schemas.microsoft.com/office/drawing/2014/main" id="{A865266B-D1EB-CB4D-A369-56168C777562}"/>
              </a:ext>
            </a:extLst>
          </p:cNvPr>
          <p:cNvSpPr/>
          <p:nvPr/>
        </p:nvSpPr>
        <p:spPr>
          <a:xfrm>
            <a:off x="6875032" y="1813602"/>
            <a:ext cx="374206" cy="239268"/>
          </a:xfrm>
          <a:prstGeom prst="down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下箭头 14">
            <a:extLst>
              <a:ext uri="{FF2B5EF4-FFF2-40B4-BE49-F238E27FC236}">
                <a16:creationId xmlns:a16="http://schemas.microsoft.com/office/drawing/2014/main" id="{B0A76ADC-A888-9C46-BD09-789A0B0D2FE2}"/>
              </a:ext>
            </a:extLst>
          </p:cNvPr>
          <p:cNvSpPr/>
          <p:nvPr/>
        </p:nvSpPr>
        <p:spPr>
          <a:xfrm>
            <a:off x="7911102" y="1450703"/>
            <a:ext cx="374206" cy="602167"/>
          </a:xfrm>
          <a:prstGeom prst="down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下箭头 15">
            <a:extLst>
              <a:ext uri="{FF2B5EF4-FFF2-40B4-BE49-F238E27FC236}">
                <a16:creationId xmlns:a16="http://schemas.microsoft.com/office/drawing/2014/main" id="{18DC3390-E8C7-0441-B607-493A08FD48D7}"/>
              </a:ext>
            </a:extLst>
          </p:cNvPr>
          <p:cNvSpPr/>
          <p:nvPr/>
        </p:nvSpPr>
        <p:spPr>
          <a:xfrm>
            <a:off x="9255864" y="1827379"/>
            <a:ext cx="374206" cy="239268"/>
          </a:xfrm>
          <a:prstGeom prst="down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内容占位符 2">
            <a:extLst>
              <a:ext uri="{FF2B5EF4-FFF2-40B4-BE49-F238E27FC236}">
                <a16:creationId xmlns:a16="http://schemas.microsoft.com/office/drawing/2014/main" id="{84266A88-D3CB-8940-9A84-B341038EDE34}"/>
              </a:ext>
            </a:extLst>
          </p:cNvPr>
          <p:cNvSpPr txBox="1">
            <a:spLocks/>
          </p:cNvSpPr>
          <p:nvPr/>
        </p:nvSpPr>
        <p:spPr bwMode="auto">
          <a:xfrm>
            <a:off x="121853" y="908720"/>
            <a:ext cx="6005968" cy="48859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2060"/>
              </a:buClr>
              <a:buSzPct val="100000"/>
              <a:buFont typeface="Wingdings" pitchFamily="2" charset="2"/>
              <a:buChar char="n"/>
              <a:defRPr sz="2000">
                <a:solidFill>
                  <a:schemeClr val="tx1"/>
                </a:solidFill>
                <a:latin typeface="Helvetica" pitchFamily="2" charset="0"/>
                <a:ea typeface="Microsoft YaHei" panose="020B0503020204020204" pitchFamily="34" charset="-122"/>
                <a:cs typeface="Times New Roman" charset="0"/>
              </a:defRPr>
            </a:lvl1pPr>
            <a:lvl2pPr marL="800100" indent="-342900" algn="l" rtl="0" fontAlgn="base">
              <a:spcBef>
                <a:spcPct val="20000"/>
              </a:spcBef>
              <a:spcAft>
                <a:spcPct val="0"/>
              </a:spcAft>
              <a:buClr>
                <a:srgbClr val="002060"/>
              </a:buClr>
              <a:buSzPct val="100000"/>
              <a:buFont typeface="Wingdings" charset="2"/>
              <a:buChar char="l"/>
              <a:defRPr sz="2000">
                <a:solidFill>
                  <a:schemeClr val="tx1"/>
                </a:solidFill>
                <a:latin typeface="Helvetica" pitchFamily="2" charset="0"/>
                <a:ea typeface="Microsoft YaHei" panose="020B0503020204020204" pitchFamily="34" charset="-122"/>
                <a:cs typeface="Times New Roman" charset="0"/>
              </a:defRPr>
            </a:lvl2pPr>
            <a:lvl3pPr marL="1257300" indent="-342900" algn="l" rtl="0" fontAlgn="base">
              <a:spcBef>
                <a:spcPct val="20000"/>
              </a:spcBef>
              <a:spcAft>
                <a:spcPct val="0"/>
              </a:spcAft>
              <a:buClr>
                <a:srgbClr val="002060"/>
              </a:buClr>
              <a:buSzPct val="100000"/>
              <a:buFont typeface="Wingdings" pitchFamily="2" charset="2"/>
              <a:buChar char="u"/>
              <a:defRPr sz="2000">
                <a:solidFill>
                  <a:schemeClr val="tx1"/>
                </a:solidFill>
                <a:latin typeface="Helvetica" pitchFamily="2" charset="0"/>
                <a:ea typeface="Microsoft YaHei" panose="020B0503020204020204" pitchFamily="34" charset="-122"/>
                <a:cs typeface="Times New Roman" charset="0"/>
              </a:defRPr>
            </a:lvl3pPr>
            <a:lvl4pPr marL="1714500" indent="-342900" algn="l" rtl="0" fontAlgn="base">
              <a:spcBef>
                <a:spcPct val="20000"/>
              </a:spcBef>
              <a:spcAft>
                <a:spcPct val="0"/>
              </a:spcAft>
              <a:buClr>
                <a:srgbClr val="002060"/>
              </a:buClr>
              <a:buSzPct val="100000"/>
              <a:buFont typeface="Wingdings" pitchFamily="2" charset="2"/>
              <a:buChar char="p"/>
              <a:defRPr sz="2000">
                <a:solidFill>
                  <a:schemeClr val="tx1"/>
                </a:solidFill>
                <a:latin typeface="Helvetica" pitchFamily="2" charset="0"/>
                <a:ea typeface="Microsoft YaHei" panose="020B0503020204020204" pitchFamily="34" charset="-122"/>
                <a:cs typeface="Times New Roman" charset="0"/>
              </a:defRPr>
            </a:lvl4pPr>
            <a:lvl5pPr marL="2171700" indent="-342900" algn="l" rtl="0" fontAlgn="base">
              <a:spcBef>
                <a:spcPct val="20000"/>
              </a:spcBef>
              <a:spcAft>
                <a:spcPct val="0"/>
              </a:spcAft>
              <a:buClr>
                <a:srgbClr val="002060"/>
              </a:buClr>
              <a:buSzPct val="100000"/>
              <a:buFont typeface="Wingdings" pitchFamily="2" charset="2"/>
              <a:buChar char="Ø"/>
              <a:defRPr sz="2000">
                <a:solidFill>
                  <a:schemeClr val="tx1"/>
                </a:solidFill>
                <a:latin typeface="Helvetica" pitchFamily="2" charset="0"/>
                <a:ea typeface="Microsoft YaHei" panose="020B0503020204020204" pitchFamily="34" charset="-122"/>
                <a:cs typeface="Times New Roman" charset="0"/>
              </a:defRPr>
            </a:lvl5pPr>
            <a:lvl6pPr marL="25146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9pPr>
          </a:lstStyle>
          <a:p>
            <a:pPr>
              <a:lnSpc>
                <a:spcPct val="125000"/>
              </a:lnSpc>
            </a:pPr>
            <a:endParaRPr kumimoji="1" lang="en-US" altLang="zh-CN" sz="2400" kern="0" dirty="0"/>
          </a:p>
        </p:txBody>
      </p:sp>
      <p:sp>
        <p:nvSpPr>
          <p:cNvPr id="18" name="圆角矩形 17">
            <a:extLst>
              <a:ext uri="{FF2B5EF4-FFF2-40B4-BE49-F238E27FC236}">
                <a16:creationId xmlns:a16="http://schemas.microsoft.com/office/drawing/2014/main" id="{BC78707B-34BA-EC4A-A6C1-97D4077621F3}"/>
              </a:ext>
            </a:extLst>
          </p:cNvPr>
          <p:cNvSpPr/>
          <p:nvPr/>
        </p:nvSpPr>
        <p:spPr>
          <a:xfrm>
            <a:off x="359290" y="987369"/>
            <a:ext cx="4448341" cy="902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kern="0" dirty="0">
                <a:ln w="0"/>
                <a:solidFill>
                  <a:schemeClr val="tx1"/>
                </a:solidFill>
                <a:effectLst>
                  <a:outerShdw blurRad="38100" dist="19050" dir="2700000" algn="tl" rotWithShape="0">
                    <a:schemeClr val="dk1">
                      <a:alpha val="40000"/>
                    </a:schemeClr>
                  </a:outerShdw>
                </a:effectLst>
              </a:rPr>
              <a:t>Better </a:t>
            </a:r>
            <a:r>
              <a:rPr kumimoji="1" lang="en-US" altLang="zh-CN" sz="2400" b="1" kern="0" dirty="0">
                <a:ln w="0"/>
                <a:solidFill>
                  <a:schemeClr val="tx1"/>
                </a:solidFill>
                <a:effectLst>
                  <a:outerShdw blurRad="38100" dist="19050" dir="2700000" algn="tl" rotWithShape="0">
                    <a:schemeClr val="dk1">
                      <a:alpha val="40000"/>
                    </a:schemeClr>
                  </a:outerShdw>
                </a:effectLst>
              </a:rPr>
              <a:t>reconstruction</a:t>
            </a:r>
            <a:r>
              <a:rPr kumimoji="1" lang="en-US" altLang="zh-CN" sz="2400" kern="0" dirty="0">
                <a:ln w="0"/>
                <a:solidFill>
                  <a:schemeClr val="tx1"/>
                </a:solidFill>
                <a:effectLst>
                  <a:outerShdw blurRad="38100" dist="19050" dir="2700000" algn="tl" rotWithShape="0">
                    <a:schemeClr val="dk1">
                      <a:alpha val="40000"/>
                    </a:schemeClr>
                  </a:outerShdw>
                </a:effectLst>
              </a:rPr>
              <a:t> quality at comparable bitrates</a:t>
            </a:r>
          </a:p>
        </p:txBody>
      </p:sp>
    </p:spTree>
    <p:extLst>
      <p:ext uri="{BB962C8B-B14F-4D97-AF65-F5344CB8AC3E}">
        <p14:creationId xmlns:p14="http://schemas.microsoft.com/office/powerpoint/2010/main" val="141435351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E35E9E6D-B1E9-4F08-8E83-0E081C425F53}" type="slidenum">
              <a:rPr lang="de-DE" smtClean="0"/>
              <a:pPr/>
              <a:t>2</a:t>
            </a:fld>
            <a:endParaRPr lang="de-DE"/>
          </a:p>
        </p:txBody>
      </p:sp>
      <p:grpSp>
        <p:nvGrpSpPr>
          <p:cNvPr id="2" name="组合 1">
            <a:extLst>
              <a:ext uri="{FF2B5EF4-FFF2-40B4-BE49-F238E27FC236}">
                <a16:creationId xmlns:a16="http://schemas.microsoft.com/office/drawing/2014/main" id="{0433ACC2-0317-413E-8B9B-AC31FC4932B6}"/>
              </a:ext>
            </a:extLst>
          </p:cNvPr>
          <p:cNvGrpSpPr/>
          <p:nvPr/>
        </p:nvGrpSpPr>
        <p:grpSpPr>
          <a:xfrm>
            <a:off x="1411143" y="1723440"/>
            <a:ext cx="8769263" cy="3411120"/>
            <a:chOff x="3503712" y="1916832"/>
            <a:chExt cx="6713164" cy="2258992"/>
          </a:xfrm>
        </p:grpSpPr>
        <p:grpSp>
          <p:nvGrpSpPr>
            <p:cNvPr id="11" name="Group 5">
              <a:extLst>
                <a:ext uri="{FF2B5EF4-FFF2-40B4-BE49-F238E27FC236}">
                  <a16:creationId xmlns:a16="http://schemas.microsoft.com/office/drawing/2014/main" id="{43627C55-C721-5D47-8A5C-2952AF18E0D6}"/>
                </a:ext>
              </a:extLst>
            </p:cNvPr>
            <p:cNvGrpSpPr/>
            <p:nvPr/>
          </p:nvGrpSpPr>
          <p:grpSpPr>
            <a:xfrm>
              <a:off x="3517560" y="3136621"/>
              <a:ext cx="6699316" cy="426244"/>
              <a:chOff x="1325234" y="2840262"/>
              <a:chExt cx="6912419" cy="568325"/>
            </a:xfrm>
          </p:grpSpPr>
          <p:sp>
            <p:nvSpPr>
              <p:cNvPr id="22" name="Freeform 9">
                <a:extLst>
                  <a:ext uri="{FF2B5EF4-FFF2-40B4-BE49-F238E27FC236}">
                    <a16:creationId xmlns:a16="http://schemas.microsoft.com/office/drawing/2014/main" id="{D30ED8EF-FEF4-4649-8BF9-587563DF3AAC}"/>
                  </a:ext>
                </a:extLst>
              </p:cNvPr>
              <p:cNvSpPr/>
              <p:nvPr/>
            </p:nvSpPr>
            <p:spPr bwMode="gray">
              <a:xfrm>
                <a:off x="2054340" y="2840262"/>
                <a:ext cx="6183313"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23" name="Freeform 10">
                <a:extLst>
                  <a:ext uri="{FF2B5EF4-FFF2-40B4-BE49-F238E27FC236}">
                    <a16:creationId xmlns:a16="http://schemas.microsoft.com/office/drawing/2014/main" id="{7285AE4F-15CE-A84A-8DEE-80A59A9A13E9}"/>
                  </a:ext>
                </a:extLst>
              </p:cNvPr>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24" name="Text Box 17">
                <a:extLst>
                  <a:ext uri="{FF2B5EF4-FFF2-40B4-BE49-F238E27FC236}">
                    <a16:creationId xmlns:a16="http://schemas.microsoft.com/office/drawing/2014/main" id="{05110A2A-F0C6-2E4C-AF8F-46721D54A6A0}"/>
                  </a:ext>
                </a:extLst>
              </p:cNvPr>
              <p:cNvSpPr txBox="1">
                <a:spLocks noChangeArrowheads="1"/>
              </p:cNvSpPr>
              <p:nvPr/>
            </p:nvSpPr>
            <p:spPr bwMode="gray">
              <a:xfrm>
                <a:off x="1522457" y="2913877"/>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3</a:t>
                </a:r>
              </a:p>
            </p:txBody>
          </p:sp>
          <p:sp>
            <p:nvSpPr>
              <p:cNvPr id="25" name="Text Box 13">
                <a:extLst>
                  <a:ext uri="{FF2B5EF4-FFF2-40B4-BE49-F238E27FC236}">
                    <a16:creationId xmlns:a16="http://schemas.microsoft.com/office/drawing/2014/main" id="{C28FEAF3-B441-0143-8E52-DD7D8881F587}"/>
                  </a:ext>
                </a:extLst>
              </p:cNvPr>
              <p:cNvSpPr txBox="1">
                <a:spLocks noChangeArrowheads="1"/>
              </p:cNvSpPr>
              <p:nvPr/>
            </p:nvSpPr>
            <p:spPr bwMode="gray">
              <a:xfrm>
                <a:off x="2077863" y="2937293"/>
                <a:ext cx="6102913" cy="374263"/>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Reducing Temporal Redundancy: Variable Frame Rate</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12" name="Group 1">
              <a:extLst>
                <a:ext uri="{FF2B5EF4-FFF2-40B4-BE49-F238E27FC236}">
                  <a16:creationId xmlns:a16="http://schemas.microsoft.com/office/drawing/2014/main" id="{9424B437-741E-3949-A72F-6AB5C97E3F31}"/>
                </a:ext>
              </a:extLst>
            </p:cNvPr>
            <p:cNvGrpSpPr/>
            <p:nvPr/>
          </p:nvGrpSpPr>
          <p:grpSpPr>
            <a:xfrm>
              <a:off x="3503712" y="1916832"/>
              <a:ext cx="6713164" cy="426244"/>
              <a:chOff x="1325234" y="2077505"/>
              <a:chExt cx="6926708" cy="568325"/>
            </a:xfrm>
          </p:grpSpPr>
          <p:sp>
            <p:nvSpPr>
              <p:cNvPr id="18" name="Freeform 11">
                <a:extLst>
                  <a:ext uri="{FF2B5EF4-FFF2-40B4-BE49-F238E27FC236}">
                    <a16:creationId xmlns:a16="http://schemas.microsoft.com/office/drawing/2014/main" id="{43C0B1AF-DB31-3C46-A2F0-75DCE23E2DCA}"/>
                  </a:ext>
                </a:extLst>
              </p:cNvPr>
              <p:cNvSpPr/>
              <p:nvPr/>
            </p:nvSpPr>
            <p:spPr bwMode="gray">
              <a:xfrm>
                <a:off x="2054341" y="2077505"/>
                <a:ext cx="6197601"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242671"/>
              </a:solidFill>
              <a:ln w="19050" cap="flat" cmpd="sng">
                <a:solidFill>
                  <a:schemeClr val="bg1"/>
                </a:solidFill>
                <a:prstDash val="solid"/>
                <a:round/>
              </a:ln>
              <a:effectLst/>
            </p:spPr>
            <p:txBody>
              <a:bodyPr wrap="none" anchor="ctr"/>
              <a:lstStyle/>
              <a:p>
                <a:endParaRPr lang="zh-CN" altLang="en-US" sz="2400" dirty="0">
                  <a:latin typeface="Helvetica" pitchFamily="2" charset="0"/>
                  <a:ea typeface="Microsoft YaHei" panose="020B0503020204020204" pitchFamily="34" charset="-122"/>
                  <a:cs typeface="Arial" panose="020B0604020202020204" pitchFamily="34" charset="0"/>
                </a:endParaRPr>
              </a:p>
            </p:txBody>
          </p:sp>
          <p:sp>
            <p:nvSpPr>
              <p:cNvPr id="19" name="Freeform 12">
                <a:extLst>
                  <a:ext uri="{FF2B5EF4-FFF2-40B4-BE49-F238E27FC236}">
                    <a16:creationId xmlns:a16="http://schemas.microsoft.com/office/drawing/2014/main" id="{AF1B00B4-2443-E34F-90F8-3A0F28455B0B}"/>
                  </a:ext>
                </a:extLst>
              </p:cNvPr>
              <p:cNvSpPr/>
              <p:nvPr/>
            </p:nvSpPr>
            <p:spPr bwMode="gray">
              <a:xfrm>
                <a:off x="1325234" y="2077505"/>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242671"/>
              </a:solidFill>
              <a:ln w="19050" cap="flat" cmpd="sng">
                <a:solidFill>
                  <a:schemeClr val="bg1"/>
                </a:solidFill>
                <a:prstDash val="solid"/>
                <a:round/>
              </a:ln>
              <a:effectLst/>
            </p:spPr>
            <p:txBody>
              <a:bodyPr wrap="none" anchor="ctr"/>
              <a:lstStyle/>
              <a:p>
                <a:endParaRPr lang="zh-CN" altLang="en-US" sz="2400" dirty="0">
                  <a:latin typeface="Helvetica" pitchFamily="2" charset="0"/>
                  <a:ea typeface="Microsoft YaHei" panose="020B0503020204020204" pitchFamily="34" charset="-122"/>
                  <a:cs typeface="Arial" panose="020B0604020202020204" pitchFamily="34" charset="0"/>
                </a:endParaRPr>
              </a:p>
            </p:txBody>
          </p:sp>
          <p:sp>
            <p:nvSpPr>
              <p:cNvPr id="20" name="Text Box 16">
                <a:extLst>
                  <a:ext uri="{FF2B5EF4-FFF2-40B4-BE49-F238E27FC236}">
                    <a16:creationId xmlns:a16="http://schemas.microsoft.com/office/drawing/2014/main" id="{22173EBF-2A99-394B-A8EB-0643CAEE8E36}"/>
                  </a:ext>
                </a:extLst>
              </p:cNvPr>
              <p:cNvSpPr txBox="1">
                <a:spLocks noChangeArrowheads="1"/>
              </p:cNvSpPr>
              <p:nvPr/>
            </p:nvSpPr>
            <p:spPr bwMode="gray">
              <a:xfrm>
                <a:off x="1522814" y="2152633"/>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b="1" dirty="0">
                    <a:solidFill>
                      <a:schemeClr val="bg1"/>
                    </a:solidFill>
                    <a:latin typeface="Helvetica" pitchFamily="2" charset="0"/>
                    <a:ea typeface="Microsoft YaHei" panose="020B0503020204020204" pitchFamily="34" charset="-122"/>
                    <a:cs typeface="Arial" panose="020B0604020202020204" pitchFamily="34" charset="0"/>
                  </a:rPr>
                  <a:t>1</a:t>
                </a:r>
              </a:p>
            </p:txBody>
          </p:sp>
          <p:sp>
            <p:nvSpPr>
              <p:cNvPr id="21" name="Text Box 13">
                <a:extLst>
                  <a:ext uri="{FF2B5EF4-FFF2-40B4-BE49-F238E27FC236}">
                    <a16:creationId xmlns:a16="http://schemas.microsoft.com/office/drawing/2014/main" id="{D04C2462-89A6-F94C-92F1-50638D7858BC}"/>
                  </a:ext>
                </a:extLst>
              </p:cNvPr>
              <p:cNvSpPr txBox="1">
                <a:spLocks noChangeArrowheads="1"/>
              </p:cNvSpPr>
              <p:nvPr/>
            </p:nvSpPr>
            <p:spPr bwMode="gray">
              <a:xfrm>
                <a:off x="2080899" y="2174536"/>
                <a:ext cx="4452040" cy="374263"/>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b="1" dirty="0">
                    <a:solidFill>
                      <a:schemeClr val="bg1"/>
                    </a:solidFill>
                    <a:latin typeface="Helvetica" pitchFamily="2" charset="0"/>
                    <a:ea typeface="Microsoft YaHei" panose="020B0503020204020204" pitchFamily="34" charset="-122"/>
                    <a:cs typeface="Arial" panose="020B0604020202020204" pitchFamily="34" charset="0"/>
                  </a:rPr>
                  <a:t>Discrete Speech Tokens: Taxonomy</a:t>
                </a:r>
                <a:endParaRPr lang="zh-CN" altLang="en-US" sz="2400" b="1"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13" name="Group 25">
              <a:extLst>
                <a:ext uri="{FF2B5EF4-FFF2-40B4-BE49-F238E27FC236}">
                  <a16:creationId xmlns:a16="http://schemas.microsoft.com/office/drawing/2014/main" id="{BC015302-E1F0-DE4C-A699-5C6549677B4E}"/>
                </a:ext>
              </a:extLst>
            </p:cNvPr>
            <p:cNvGrpSpPr/>
            <p:nvPr/>
          </p:nvGrpSpPr>
          <p:grpSpPr>
            <a:xfrm>
              <a:off x="3526786" y="2532968"/>
              <a:ext cx="6690090" cy="426244"/>
              <a:chOff x="1325234" y="2840262"/>
              <a:chExt cx="6902902" cy="568325"/>
            </a:xfrm>
          </p:grpSpPr>
          <p:sp>
            <p:nvSpPr>
              <p:cNvPr id="14" name="Freeform 9">
                <a:extLst>
                  <a:ext uri="{FF2B5EF4-FFF2-40B4-BE49-F238E27FC236}">
                    <a16:creationId xmlns:a16="http://schemas.microsoft.com/office/drawing/2014/main" id="{3C71AE1E-736D-3F47-82D8-031DC335C21D}"/>
                  </a:ext>
                </a:extLst>
              </p:cNvPr>
              <p:cNvSpPr/>
              <p:nvPr/>
            </p:nvSpPr>
            <p:spPr bwMode="gray">
              <a:xfrm>
                <a:off x="2054340" y="2840262"/>
                <a:ext cx="6173796"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15" name="Freeform 10">
                <a:extLst>
                  <a:ext uri="{FF2B5EF4-FFF2-40B4-BE49-F238E27FC236}">
                    <a16:creationId xmlns:a16="http://schemas.microsoft.com/office/drawing/2014/main" id="{8C2C2546-4FE0-2244-9503-253EA3BE0324}"/>
                  </a:ext>
                </a:extLst>
              </p:cNvPr>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16" name="Text Box 17">
                <a:extLst>
                  <a:ext uri="{FF2B5EF4-FFF2-40B4-BE49-F238E27FC236}">
                    <a16:creationId xmlns:a16="http://schemas.microsoft.com/office/drawing/2014/main" id="{019672C1-D909-0146-9CF4-F1D1A66F18C6}"/>
                  </a:ext>
                </a:extLst>
              </p:cNvPr>
              <p:cNvSpPr txBox="1">
                <a:spLocks noChangeArrowheads="1"/>
              </p:cNvSpPr>
              <p:nvPr/>
            </p:nvSpPr>
            <p:spPr bwMode="gray">
              <a:xfrm>
                <a:off x="1512938" y="2921595"/>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2</a:t>
                </a:r>
              </a:p>
            </p:txBody>
          </p:sp>
          <p:sp>
            <p:nvSpPr>
              <p:cNvPr id="17" name="Text Box 13">
                <a:extLst>
                  <a:ext uri="{FF2B5EF4-FFF2-40B4-BE49-F238E27FC236}">
                    <a16:creationId xmlns:a16="http://schemas.microsoft.com/office/drawing/2014/main" id="{A881AE16-3691-5D49-8D34-35D87323E38B}"/>
                  </a:ext>
                </a:extLst>
              </p:cNvPr>
              <p:cNvSpPr txBox="1">
                <a:spLocks noChangeArrowheads="1"/>
              </p:cNvSpPr>
              <p:nvPr/>
            </p:nvSpPr>
            <p:spPr bwMode="gray">
              <a:xfrm>
                <a:off x="2080899" y="2937294"/>
                <a:ext cx="5596945" cy="374263"/>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Reducing Speaker Redundancy: Disentanglement</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33" name="Group 25">
              <a:extLst>
                <a:ext uri="{FF2B5EF4-FFF2-40B4-BE49-F238E27FC236}">
                  <a16:creationId xmlns:a16="http://schemas.microsoft.com/office/drawing/2014/main" id="{824BA7D2-66E9-2549-AC35-DF92BA406BC4}"/>
                </a:ext>
              </a:extLst>
            </p:cNvPr>
            <p:cNvGrpSpPr/>
            <p:nvPr/>
          </p:nvGrpSpPr>
          <p:grpSpPr>
            <a:xfrm>
              <a:off x="3503712" y="3749580"/>
              <a:ext cx="6713163" cy="426244"/>
              <a:chOff x="1325234" y="2781270"/>
              <a:chExt cx="6914189" cy="568325"/>
            </a:xfrm>
          </p:grpSpPr>
          <p:sp>
            <p:nvSpPr>
              <p:cNvPr id="34" name="Freeform 9">
                <a:extLst>
                  <a:ext uri="{FF2B5EF4-FFF2-40B4-BE49-F238E27FC236}">
                    <a16:creationId xmlns:a16="http://schemas.microsoft.com/office/drawing/2014/main" id="{2C71AA3D-96F1-2547-9D7A-5A4EF95C20B7}"/>
                  </a:ext>
                </a:extLst>
              </p:cNvPr>
              <p:cNvSpPr/>
              <p:nvPr/>
            </p:nvSpPr>
            <p:spPr bwMode="gray">
              <a:xfrm>
                <a:off x="2054340" y="2781270"/>
                <a:ext cx="6185083"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35" name="Freeform 10">
                <a:extLst>
                  <a:ext uri="{FF2B5EF4-FFF2-40B4-BE49-F238E27FC236}">
                    <a16:creationId xmlns:a16="http://schemas.microsoft.com/office/drawing/2014/main" id="{254453D4-B766-804B-9EC1-D4BE27F7C9E3}"/>
                  </a:ext>
                </a:extLst>
              </p:cNvPr>
              <p:cNvSpPr/>
              <p:nvPr/>
            </p:nvSpPr>
            <p:spPr bwMode="gray">
              <a:xfrm>
                <a:off x="1325234" y="2781270"/>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36" name="Text Box 17">
                <a:extLst>
                  <a:ext uri="{FF2B5EF4-FFF2-40B4-BE49-F238E27FC236}">
                    <a16:creationId xmlns:a16="http://schemas.microsoft.com/office/drawing/2014/main" id="{F3F9F610-8508-1340-AAED-2C32A41BD549}"/>
                  </a:ext>
                </a:extLst>
              </p:cNvPr>
              <p:cNvSpPr txBox="1">
                <a:spLocks noChangeArrowheads="1"/>
              </p:cNvSpPr>
              <p:nvPr/>
            </p:nvSpPr>
            <p:spPr bwMode="gray">
              <a:xfrm>
                <a:off x="1522457" y="2854554"/>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4</a:t>
                </a:r>
              </a:p>
            </p:txBody>
          </p:sp>
          <p:sp>
            <p:nvSpPr>
              <p:cNvPr id="37" name="Text Box 13">
                <a:extLst>
                  <a:ext uri="{FF2B5EF4-FFF2-40B4-BE49-F238E27FC236}">
                    <a16:creationId xmlns:a16="http://schemas.microsoft.com/office/drawing/2014/main" id="{85742639-3121-B043-AB6A-6ED6DB5658E7}"/>
                  </a:ext>
                </a:extLst>
              </p:cNvPr>
              <p:cNvSpPr txBox="1">
                <a:spLocks noChangeArrowheads="1"/>
              </p:cNvSpPr>
              <p:nvPr/>
            </p:nvSpPr>
            <p:spPr bwMode="gray">
              <a:xfrm>
                <a:off x="2090764" y="2871246"/>
                <a:ext cx="4443994" cy="374264"/>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Conclusion</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sp>
        <p:nvSpPr>
          <p:cNvPr id="3" name="标题 2">
            <a:extLst>
              <a:ext uri="{FF2B5EF4-FFF2-40B4-BE49-F238E27FC236}">
                <a16:creationId xmlns:a16="http://schemas.microsoft.com/office/drawing/2014/main" id="{CB31DD51-A21F-0946-820A-E7AE927CADD7}"/>
              </a:ext>
            </a:extLst>
          </p:cNvPr>
          <p:cNvSpPr>
            <a:spLocks noGrp="1"/>
          </p:cNvSpPr>
          <p:nvPr>
            <p:ph type="title"/>
          </p:nvPr>
        </p:nvSpPr>
        <p:spPr/>
        <p:txBody>
          <a:bodyPr/>
          <a:lstStyle/>
          <a:p>
            <a:r>
              <a:rPr lang="en-US" altLang="zh-CN" dirty="0"/>
              <a:t>Contents</a:t>
            </a:r>
            <a:endParaRPr lang="zh-CN" altLang="en-US" dirty="0"/>
          </a:p>
        </p:txBody>
      </p:sp>
    </p:spTree>
    <p:extLst>
      <p:ext uri="{BB962C8B-B14F-4D97-AF65-F5344CB8AC3E}">
        <p14:creationId xmlns:p14="http://schemas.microsoft.com/office/powerpoint/2010/main" val="59782461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4A2F26-0E05-B54E-9D14-21AFE38003FD}"/>
              </a:ext>
            </a:extLst>
          </p:cNvPr>
          <p:cNvSpPr>
            <a:spLocks noGrp="1"/>
          </p:cNvSpPr>
          <p:nvPr>
            <p:ph type="title"/>
          </p:nvPr>
        </p:nvSpPr>
        <p:spPr>
          <a:xfrm>
            <a:off x="174898" y="140451"/>
            <a:ext cx="11842202" cy="1325563"/>
          </a:xfrm>
        </p:spPr>
        <p:txBody>
          <a:bodyPr/>
          <a:lstStyle/>
          <a:p>
            <a:r>
              <a:rPr kumimoji="1" lang="en-US" altLang="zh-CN" dirty="0" err="1"/>
              <a:t>LSCodec</a:t>
            </a:r>
            <a:r>
              <a:rPr kumimoji="1" lang="en-US" altLang="zh-CN" dirty="0"/>
              <a:t>: Low-Bitrate Speaker-Decoupled Codec</a:t>
            </a:r>
            <a:br>
              <a:rPr kumimoji="1" lang="en-US" altLang="zh-CN" dirty="0"/>
            </a:br>
            <a:r>
              <a:rPr kumimoji="1" lang="en-US" altLang="zh-CN" b="0" dirty="0"/>
              <a:t>Voice conversion</a:t>
            </a:r>
            <a:endParaRPr kumimoji="1" lang="zh-CN" altLang="en-US" b="0" dirty="0"/>
          </a:p>
        </p:txBody>
      </p:sp>
      <p:pic>
        <p:nvPicPr>
          <p:cNvPr id="6" name="内容占位符 5">
            <a:extLst>
              <a:ext uri="{FF2B5EF4-FFF2-40B4-BE49-F238E27FC236}">
                <a16:creationId xmlns:a16="http://schemas.microsoft.com/office/drawing/2014/main" id="{5C6E75B6-2919-9B4F-9E05-2F9FFBEC36F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866"/>
          <a:stretch/>
        </p:blipFill>
        <p:spPr>
          <a:xfrm>
            <a:off x="1816989" y="2492896"/>
            <a:ext cx="8558022" cy="4355378"/>
          </a:xfrm>
        </p:spPr>
      </p:pic>
      <p:sp>
        <p:nvSpPr>
          <p:cNvPr id="4" name="灯片编号占位符 3">
            <a:extLst>
              <a:ext uri="{FF2B5EF4-FFF2-40B4-BE49-F238E27FC236}">
                <a16:creationId xmlns:a16="http://schemas.microsoft.com/office/drawing/2014/main" id="{3DD65D6C-0D1E-E646-A39D-51507F90EAA1}"/>
              </a:ext>
            </a:extLst>
          </p:cNvPr>
          <p:cNvSpPr>
            <a:spLocks noGrp="1"/>
          </p:cNvSpPr>
          <p:nvPr>
            <p:ph type="sldNum" sz="quarter" idx="12"/>
          </p:nvPr>
        </p:nvSpPr>
        <p:spPr/>
        <p:txBody>
          <a:bodyPr/>
          <a:lstStyle/>
          <a:p>
            <a:fld id="{E35E9E6D-B1E9-4F08-8E83-0E081C425F53}" type="slidenum">
              <a:rPr lang="de-DE" smtClean="0"/>
              <a:pPr/>
              <a:t>20</a:t>
            </a:fld>
            <a:endParaRPr lang="de-DE" dirty="0"/>
          </a:p>
        </p:txBody>
      </p:sp>
      <p:sp>
        <p:nvSpPr>
          <p:cNvPr id="7" name="文本框 6">
            <a:extLst>
              <a:ext uri="{FF2B5EF4-FFF2-40B4-BE49-F238E27FC236}">
                <a16:creationId xmlns:a16="http://schemas.microsoft.com/office/drawing/2014/main" id="{04B1A17F-174C-3E40-AA80-F80DB5B64272}"/>
              </a:ext>
            </a:extLst>
          </p:cNvPr>
          <p:cNvSpPr txBox="1"/>
          <p:nvPr/>
        </p:nvSpPr>
        <p:spPr>
          <a:xfrm>
            <a:off x="8294789" y="1669809"/>
            <a:ext cx="2719271" cy="707886"/>
          </a:xfrm>
          <a:prstGeom prst="rect">
            <a:avLst/>
          </a:prstGeom>
          <a:noFill/>
        </p:spPr>
        <p:txBody>
          <a:bodyPr wrap="none" rtlCol="0">
            <a:spAutoFit/>
          </a:bodyPr>
          <a:lstStyle/>
          <a:p>
            <a:pPr algn="ctr"/>
            <a:r>
              <a:rPr kumimoji="1" lang="en-US" altLang="zh-CN" sz="2000" b="1" i="1" dirty="0">
                <a:solidFill>
                  <a:schemeClr val="accent1">
                    <a:lumMod val="25000"/>
                  </a:schemeClr>
                </a:solidFill>
              </a:rPr>
              <a:t>Prosody</a:t>
            </a:r>
          </a:p>
          <a:p>
            <a:pPr algn="ctr"/>
            <a:r>
              <a:rPr kumimoji="1" lang="en-US" altLang="zh-CN" sz="2000" b="1" i="1" dirty="0">
                <a:solidFill>
                  <a:schemeClr val="accent1">
                    <a:lumMod val="25000"/>
                  </a:schemeClr>
                </a:solidFill>
              </a:rPr>
              <a:t>(Pearson Corr. of F0)</a:t>
            </a:r>
            <a:endParaRPr kumimoji="1" lang="zh-CN" altLang="en-US" sz="2000" b="1" i="1" dirty="0">
              <a:solidFill>
                <a:schemeClr val="accent1">
                  <a:lumMod val="25000"/>
                </a:schemeClr>
              </a:solidFill>
            </a:endParaRPr>
          </a:p>
        </p:txBody>
      </p:sp>
      <p:sp>
        <p:nvSpPr>
          <p:cNvPr id="8" name="下箭头 7">
            <a:extLst>
              <a:ext uri="{FF2B5EF4-FFF2-40B4-BE49-F238E27FC236}">
                <a16:creationId xmlns:a16="http://schemas.microsoft.com/office/drawing/2014/main" id="{D8B83066-6399-5F43-9864-0E1D98361D54}"/>
              </a:ext>
            </a:extLst>
          </p:cNvPr>
          <p:cNvSpPr/>
          <p:nvPr/>
        </p:nvSpPr>
        <p:spPr>
          <a:xfrm>
            <a:off x="9467320" y="2397644"/>
            <a:ext cx="374206" cy="239268"/>
          </a:xfrm>
          <a:prstGeom prst="down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内容占位符 2">
            <a:extLst>
              <a:ext uri="{FF2B5EF4-FFF2-40B4-BE49-F238E27FC236}">
                <a16:creationId xmlns:a16="http://schemas.microsoft.com/office/drawing/2014/main" id="{E34A5DA7-7D13-CB42-89F1-DB24824E5EFA}"/>
              </a:ext>
            </a:extLst>
          </p:cNvPr>
          <p:cNvSpPr txBox="1">
            <a:spLocks/>
          </p:cNvSpPr>
          <p:nvPr/>
        </p:nvSpPr>
        <p:spPr bwMode="auto">
          <a:xfrm>
            <a:off x="220273" y="986049"/>
            <a:ext cx="8855987" cy="488590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2060"/>
              </a:buClr>
              <a:buSzPct val="100000"/>
              <a:buFont typeface="Wingdings" pitchFamily="2" charset="2"/>
              <a:buChar char="n"/>
              <a:defRPr sz="2000">
                <a:solidFill>
                  <a:schemeClr val="tx1"/>
                </a:solidFill>
                <a:latin typeface="Helvetica" pitchFamily="2" charset="0"/>
                <a:ea typeface="Microsoft YaHei" panose="020B0503020204020204" pitchFamily="34" charset="-122"/>
                <a:cs typeface="Times New Roman" charset="0"/>
              </a:defRPr>
            </a:lvl1pPr>
            <a:lvl2pPr marL="800100" indent="-342900" algn="l" rtl="0" fontAlgn="base">
              <a:spcBef>
                <a:spcPct val="20000"/>
              </a:spcBef>
              <a:spcAft>
                <a:spcPct val="0"/>
              </a:spcAft>
              <a:buClr>
                <a:srgbClr val="002060"/>
              </a:buClr>
              <a:buSzPct val="100000"/>
              <a:buFont typeface="Wingdings" charset="2"/>
              <a:buChar char="l"/>
              <a:defRPr sz="2000">
                <a:solidFill>
                  <a:schemeClr val="tx1"/>
                </a:solidFill>
                <a:latin typeface="Helvetica" pitchFamily="2" charset="0"/>
                <a:ea typeface="Microsoft YaHei" panose="020B0503020204020204" pitchFamily="34" charset="-122"/>
                <a:cs typeface="Times New Roman" charset="0"/>
              </a:defRPr>
            </a:lvl2pPr>
            <a:lvl3pPr marL="1257300" indent="-342900" algn="l" rtl="0" fontAlgn="base">
              <a:spcBef>
                <a:spcPct val="20000"/>
              </a:spcBef>
              <a:spcAft>
                <a:spcPct val="0"/>
              </a:spcAft>
              <a:buClr>
                <a:srgbClr val="002060"/>
              </a:buClr>
              <a:buSzPct val="100000"/>
              <a:buFont typeface="Wingdings" pitchFamily="2" charset="2"/>
              <a:buChar char="u"/>
              <a:defRPr sz="2000">
                <a:solidFill>
                  <a:schemeClr val="tx1"/>
                </a:solidFill>
                <a:latin typeface="Helvetica" pitchFamily="2" charset="0"/>
                <a:ea typeface="Microsoft YaHei" panose="020B0503020204020204" pitchFamily="34" charset="-122"/>
                <a:cs typeface="Times New Roman" charset="0"/>
              </a:defRPr>
            </a:lvl3pPr>
            <a:lvl4pPr marL="1714500" indent="-342900" algn="l" rtl="0" fontAlgn="base">
              <a:spcBef>
                <a:spcPct val="20000"/>
              </a:spcBef>
              <a:spcAft>
                <a:spcPct val="0"/>
              </a:spcAft>
              <a:buClr>
                <a:srgbClr val="002060"/>
              </a:buClr>
              <a:buSzPct val="100000"/>
              <a:buFont typeface="Wingdings" pitchFamily="2" charset="2"/>
              <a:buChar char="p"/>
              <a:defRPr sz="2000">
                <a:solidFill>
                  <a:schemeClr val="tx1"/>
                </a:solidFill>
                <a:latin typeface="Helvetica" pitchFamily="2" charset="0"/>
                <a:ea typeface="Microsoft YaHei" panose="020B0503020204020204" pitchFamily="34" charset="-122"/>
                <a:cs typeface="Times New Roman" charset="0"/>
              </a:defRPr>
            </a:lvl4pPr>
            <a:lvl5pPr marL="2171700" indent="-342900" algn="l" rtl="0" fontAlgn="base">
              <a:spcBef>
                <a:spcPct val="20000"/>
              </a:spcBef>
              <a:spcAft>
                <a:spcPct val="0"/>
              </a:spcAft>
              <a:buClr>
                <a:srgbClr val="002060"/>
              </a:buClr>
              <a:buSzPct val="100000"/>
              <a:buFont typeface="Wingdings" pitchFamily="2" charset="2"/>
              <a:buChar char="Ø"/>
              <a:defRPr sz="2000">
                <a:solidFill>
                  <a:schemeClr val="tx1"/>
                </a:solidFill>
                <a:latin typeface="Helvetica" pitchFamily="2" charset="0"/>
                <a:ea typeface="Microsoft YaHei" panose="020B0503020204020204" pitchFamily="34" charset="-122"/>
                <a:cs typeface="Times New Roman" charset="0"/>
              </a:defRPr>
            </a:lvl5pPr>
            <a:lvl6pPr marL="25146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9pPr>
          </a:lstStyle>
          <a:p>
            <a:pPr>
              <a:lnSpc>
                <a:spcPct val="125000"/>
              </a:lnSpc>
            </a:pPr>
            <a:endParaRPr kumimoji="1" lang="en-US" altLang="zh-CN" sz="2400" kern="0" dirty="0"/>
          </a:p>
        </p:txBody>
      </p:sp>
      <p:sp>
        <p:nvSpPr>
          <p:cNvPr id="10" name="圆角矩形 9">
            <a:extLst>
              <a:ext uri="{FF2B5EF4-FFF2-40B4-BE49-F238E27FC236}">
                <a16:creationId xmlns:a16="http://schemas.microsoft.com/office/drawing/2014/main" id="{49A87AE0-25EC-1A4A-B4FB-27714A136404}"/>
              </a:ext>
            </a:extLst>
          </p:cNvPr>
          <p:cNvSpPr/>
          <p:nvPr/>
        </p:nvSpPr>
        <p:spPr>
          <a:xfrm>
            <a:off x="3976681" y="1098313"/>
            <a:ext cx="4238639" cy="565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kern="0" dirty="0">
                <a:ln w="0"/>
                <a:solidFill>
                  <a:schemeClr val="tx1"/>
                </a:solidFill>
                <a:effectLst>
                  <a:outerShdw blurRad="38100" dist="19050" dir="2700000" algn="tl" rotWithShape="0">
                    <a:schemeClr val="dk1">
                      <a:alpha val="40000"/>
                    </a:schemeClr>
                  </a:outerShdw>
                </a:effectLst>
              </a:rPr>
              <a:t>Superior speaker similarity</a:t>
            </a:r>
          </a:p>
        </p:txBody>
      </p:sp>
      <p:sp>
        <p:nvSpPr>
          <p:cNvPr id="11" name="圆角矩形 10">
            <a:extLst>
              <a:ext uri="{FF2B5EF4-FFF2-40B4-BE49-F238E27FC236}">
                <a16:creationId xmlns:a16="http://schemas.microsoft.com/office/drawing/2014/main" id="{3892230D-71BC-774F-95D1-DD7E4E649323}"/>
              </a:ext>
            </a:extLst>
          </p:cNvPr>
          <p:cNvSpPr/>
          <p:nvPr/>
        </p:nvSpPr>
        <p:spPr>
          <a:xfrm>
            <a:off x="3976680" y="1695471"/>
            <a:ext cx="4238639" cy="902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kern="0" dirty="0">
                <a:ln w="0"/>
                <a:solidFill>
                  <a:schemeClr val="tx1"/>
                </a:solidFill>
                <a:effectLst>
                  <a:outerShdw blurRad="38100" dist="19050" dir="2700000" algn="tl" rotWithShape="0">
                    <a:schemeClr val="dk1">
                      <a:alpha val="40000"/>
                    </a:schemeClr>
                  </a:outerShdw>
                </a:effectLst>
              </a:rPr>
              <a:t>Meanwhile balanced prosody preservation</a:t>
            </a:r>
          </a:p>
        </p:txBody>
      </p:sp>
    </p:spTree>
    <p:extLst>
      <p:ext uri="{BB962C8B-B14F-4D97-AF65-F5344CB8AC3E}">
        <p14:creationId xmlns:p14="http://schemas.microsoft.com/office/powerpoint/2010/main" val="147866161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a:extLst>
              <a:ext uri="{FF2B5EF4-FFF2-40B4-BE49-F238E27FC236}">
                <a16:creationId xmlns:a16="http://schemas.microsoft.com/office/drawing/2014/main" id="{0072CDAD-AD0F-8044-B16E-4CB47C1B4A57}"/>
              </a:ext>
            </a:extLst>
          </p:cNvPr>
          <p:cNvSpPr/>
          <p:nvPr/>
        </p:nvSpPr>
        <p:spPr>
          <a:xfrm>
            <a:off x="479376" y="1772816"/>
            <a:ext cx="11521280" cy="203763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84A2F26-0E05-B54E-9D14-21AFE38003FD}"/>
              </a:ext>
            </a:extLst>
          </p:cNvPr>
          <p:cNvSpPr>
            <a:spLocks noGrp="1"/>
          </p:cNvSpPr>
          <p:nvPr>
            <p:ph type="title"/>
          </p:nvPr>
        </p:nvSpPr>
        <p:spPr/>
        <p:txBody>
          <a:bodyPr/>
          <a:lstStyle/>
          <a:p>
            <a:r>
              <a:rPr kumimoji="1" lang="en-US" altLang="zh-CN" dirty="0" err="1"/>
              <a:t>LSCodec</a:t>
            </a:r>
            <a:r>
              <a:rPr kumimoji="1" lang="en-US" altLang="zh-CN" dirty="0"/>
              <a:t>: Low-Bitrate Speaker-Decoupled Codec</a:t>
            </a:r>
            <a:endParaRPr kumimoji="1" lang="zh-CN" altLang="en-US" dirty="0"/>
          </a:p>
        </p:txBody>
      </p:sp>
      <p:sp>
        <p:nvSpPr>
          <p:cNvPr id="4" name="灯片编号占位符 3">
            <a:extLst>
              <a:ext uri="{FF2B5EF4-FFF2-40B4-BE49-F238E27FC236}">
                <a16:creationId xmlns:a16="http://schemas.microsoft.com/office/drawing/2014/main" id="{3DD65D6C-0D1E-E646-A39D-51507F90EAA1}"/>
              </a:ext>
            </a:extLst>
          </p:cNvPr>
          <p:cNvSpPr>
            <a:spLocks noGrp="1"/>
          </p:cNvSpPr>
          <p:nvPr>
            <p:ph type="sldNum" sz="quarter" idx="12"/>
          </p:nvPr>
        </p:nvSpPr>
        <p:spPr/>
        <p:txBody>
          <a:bodyPr/>
          <a:lstStyle/>
          <a:p>
            <a:fld id="{E35E9E6D-B1E9-4F08-8E83-0E081C425F53}" type="slidenum">
              <a:rPr lang="de-DE" smtClean="0"/>
              <a:pPr/>
              <a:t>21</a:t>
            </a:fld>
            <a:endParaRPr lang="de-DE" dirty="0"/>
          </a:p>
        </p:txBody>
      </p:sp>
      <p:pic>
        <p:nvPicPr>
          <p:cNvPr id="12" name="4992_41806_000009_000000" descr="4992_41806_000009_000000">
            <a:hlinkClick r:id="" action="ppaction://media"/>
            <a:extLst>
              <a:ext uri="{FF2B5EF4-FFF2-40B4-BE49-F238E27FC236}">
                <a16:creationId xmlns:a16="http://schemas.microsoft.com/office/drawing/2014/main" id="{8CD3B563-2A27-F947-8598-2F7FDA0CE18D}"/>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803535" y="2997647"/>
            <a:ext cx="812800" cy="812800"/>
          </a:xfrm>
          <a:prstGeom prst="rect">
            <a:avLst/>
          </a:prstGeom>
        </p:spPr>
      </p:pic>
      <p:pic>
        <p:nvPicPr>
          <p:cNvPr id="13" name="4992_41806_000009_000000 (1)" descr="4992_41806_000009_000000 (1)">
            <a:hlinkClick r:id="" action="ppaction://media"/>
            <a:extLst>
              <a:ext uri="{FF2B5EF4-FFF2-40B4-BE49-F238E27FC236}">
                <a16:creationId xmlns:a16="http://schemas.microsoft.com/office/drawing/2014/main" id="{5885F48E-023F-8A4D-8446-9AD93285A567}"/>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2479638" y="2997647"/>
            <a:ext cx="812800" cy="812800"/>
          </a:xfrm>
          <a:prstGeom prst="rect">
            <a:avLst/>
          </a:prstGeom>
        </p:spPr>
      </p:pic>
      <p:pic>
        <p:nvPicPr>
          <p:cNvPr id="14" name="4992_41806_000009_000000 (2)" descr="4992_41806_000009_000000 (2)">
            <a:hlinkClick r:id="" action="ppaction://media"/>
            <a:extLst>
              <a:ext uri="{FF2B5EF4-FFF2-40B4-BE49-F238E27FC236}">
                <a16:creationId xmlns:a16="http://schemas.microsoft.com/office/drawing/2014/main" id="{CC0DF5D7-6C68-A24D-9C82-77479852AA9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6136050" y="2997647"/>
            <a:ext cx="812800" cy="812800"/>
          </a:xfrm>
          <a:prstGeom prst="rect">
            <a:avLst/>
          </a:prstGeom>
        </p:spPr>
      </p:pic>
      <p:pic>
        <p:nvPicPr>
          <p:cNvPr id="15" name="4992_41806_000009_000000 (3)" descr="4992_41806_000009_000000 (3)">
            <a:hlinkClick r:id="" action="ppaction://media"/>
            <a:extLst>
              <a:ext uri="{FF2B5EF4-FFF2-40B4-BE49-F238E27FC236}">
                <a16:creationId xmlns:a16="http://schemas.microsoft.com/office/drawing/2014/main" id="{DB9DFBCC-4013-3747-9726-AB7E385F9235}"/>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8583494" y="2997647"/>
            <a:ext cx="812800" cy="812800"/>
          </a:xfrm>
          <a:prstGeom prst="rect">
            <a:avLst/>
          </a:prstGeom>
        </p:spPr>
      </p:pic>
      <p:pic>
        <p:nvPicPr>
          <p:cNvPr id="16" name="4992_41806_000009_000000 (4)" descr="4992_41806_000009_000000 (4)">
            <a:hlinkClick r:id="" action="ppaction://media"/>
            <a:extLst>
              <a:ext uri="{FF2B5EF4-FFF2-40B4-BE49-F238E27FC236}">
                <a16:creationId xmlns:a16="http://schemas.microsoft.com/office/drawing/2014/main" id="{FCCAF891-45D6-724F-AE69-A140DE6FBE09}"/>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10769600" y="2997647"/>
            <a:ext cx="812800" cy="812800"/>
          </a:xfrm>
          <a:prstGeom prst="rect">
            <a:avLst/>
          </a:prstGeom>
        </p:spPr>
      </p:pic>
      <p:sp>
        <p:nvSpPr>
          <p:cNvPr id="17" name="圆角矩形 16">
            <a:extLst>
              <a:ext uri="{FF2B5EF4-FFF2-40B4-BE49-F238E27FC236}">
                <a16:creationId xmlns:a16="http://schemas.microsoft.com/office/drawing/2014/main" id="{BA42B10A-F871-1B42-86E2-90951D199EB9}"/>
              </a:ext>
            </a:extLst>
          </p:cNvPr>
          <p:cNvSpPr/>
          <p:nvPr/>
        </p:nvSpPr>
        <p:spPr>
          <a:xfrm>
            <a:off x="359290" y="987369"/>
            <a:ext cx="4238639" cy="5694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kern="0" dirty="0">
                <a:ln w="0"/>
                <a:solidFill>
                  <a:schemeClr val="tx1"/>
                </a:solidFill>
                <a:effectLst>
                  <a:outerShdw blurRad="38100" dist="19050" dir="2700000" algn="tl" rotWithShape="0">
                    <a:schemeClr val="dk1">
                      <a:alpha val="40000"/>
                    </a:schemeClr>
                  </a:outerShdw>
                </a:effectLst>
              </a:rPr>
              <a:t>Reconstruction</a:t>
            </a:r>
          </a:p>
        </p:txBody>
      </p:sp>
      <p:sp>
        <p:nvSpPr>
          <p:cNvPr id="18" name="文本框 17">
            <a:extLst>
              <a:ext uri="{FF2B5EF4-FFF2-40B4-BE49-F238E27FC236}">
                <a16:creationId xmlns:a16="http://schemas.microsoft.com/office/drawing/2014/main" id="{41EB169F-A1E8-3949-B9FC-CC458F53A584}"/>
              </a:ext>
            </a:extLst>
          </p:cNvPr>
          <p:cNvSpPr txBox="1"/>
          <p:nvPr/>
        </p:nvSpPr>
        <p:spPr>
          <a:xfrm>
            <a:off x="654334" y="2303503"/>
            <a:ext cx="1111203" cy="707886"/>
          </a:xfrm>
          <a:prstGeom prst="rect">
            <a:avLst/>
          </a:prstGeom>
          <a:noFill/>
        </p:spPr>
        <p:txBody>
          <a:bodyPr wrap="none" rtlCol="0">
            <a:spAutoFit/>
          </a:bodyPr>
          <a:lstStyle/>
          <a:p>
            <a:pPr algn="ctr"/>
            <a:r>
              <a:rPr kumimoji="1" lang="en-US" altLang="zh-CN" sz="2000" b="1" dirty="0"/>
              <a:t>Ground</a:t>
            </a:r>
          </a:p>
          <a:p>
            <a:pPr algn="ctr"/>
            <a:r>
              <a:rPr kumimoji="1" lang="en-US" altLang="zh-CN" sz="2000" b="1" dirty="0"/>
              <a:t>Truth</a:t>
            </a:r>
            <a:endParaRPr kumimoji="1" lang="zh-CN" altLang="en-US" sz="2000" b="1" dirty="0"/>
          </a:p>
        </p:txBody>
      </p:sp>
      <p:sp>
        <p:nvSpPr>
          <p:cNvPr id="19" name="文本框 18">
            <a:extLst>
              <a:ext uri="{FF2B5EF4-FFF2-40B4-BE49-F238E27FC236}">
                <a16:creationId xmlns:a16="http://schemas.microsoft.com/office/drawing/2014/main" id="{A87B48C4-E60D-1C40-839F-BEA28FDA9EF6}"/>
              </a:ext>
            </a:extLst>
          </p:cNvPr>
          <p:cNvSpPr txBox="1"/>
          <p:nvPr/>
        </p:nvSpPr>
        <p:spPr>
          <a:xfrm>
            <a:off x="2072621" y="2295324"/>
            <a:ext cx="1394934" cy="707886"/>
          </a:xfrm>
          <a:prstGeom prst="rect">
            <a:avLst/>
          </a:prstGeom>
          <a:noFill/>
        </p:spPr>
        <p:txBody>
          <a:bodyPr wrap="none" rtlCol="0">
            <a:spAutoFit/>
          </a:bodyPr>
          <a:lstStyle/>
          <a:p>
            <a:pPr algn="ctr"/>
            <a:r>
              <a:rPr kumimoji="1" lang="en-US" altLang="zh-CN" sz="2000" b="1" dirty="0" err="1"/>
              <a:t>LSCodec</a:t>
            </a:r>
            <a:endParaRPr kumimoji="1" lang="en-US" altLang="zh-CN" sz="2000" b="1" dirty="0"/>
          </a:p>
          <a:p>
            <a:pPr algn="ctr"/>
            <a:r>
              <a:rPr kumimoji="1" lang="en-US" altLang="zh-CN" sz="2000" dirty="0"/>
              <a:t>(0.45kbps)</a:t>
            </a:r>
            <a:endParaRPr kumimoji="1" lang="zh-CN" altLang="en-US" sz="2000" dirty="0"/>
          </a:p>
        </p:txBody>
      </p:sp>
      <p:sp>
        <p:nvSpPr>
          <p:cNvPr id="20" name="文本框 19">
            <a:extLst>
              <a:ext uri="{FF2B5EF4-FFF2-40B4-BE49-F238E27FC236}">
                <a16:creationId xmlns:a16="http://schemas.microsoft.com/office/drawing/2014/main" id="{8362B7CD-E5F6-CF4D-B1C1-5AA6B955C326}"/>
              </a:ext>
            </a:extLst>
          </p:cNvPr>
          <p:cNvSpPr txBox="1"/>
          <p:nvPr/>
        </p:nvSpPr>
        <p:spPr>
          <a:xfrm>
            <a:off x="3746587" y="2310212"/>
            <a:ext cx="1394934" cy="707886"/>
          </a:xfrm>
          <a:prstGeom prst="rect">
            <a:avLst/>
          </a:prstGeom>
          <a:noFill/>
        </p:spPr>
        <p:txBody>
          <a:bodyPr wrap="none" rtlCol="0">
            <a:spAutoFit/>
          </a:bodyPr>
          <a:lstStyle/>
          <a:p>
            <a:pPr algn="ctr"/>
            <a:r>
              <a:rPr kumimoji="1" lang="en-US" altLang="zh-CN" sz="2000" b="1" dirty="0" err="1"/>
              <a:t>LSCodec</a:t>
            </a:r>
            <a:endParaRPr kumimoji="1" lang="en-US" altLang="zh-CN" sz="2000" b="1" dirty="0"/>
          </a:p>
          <a:p>
            <a:pPr algn="ctr"/>
            <a:r>
              <a:rPr kumimoji="1" lang="en-US" altLang="zh-CN" sz="2000" dirty="0"/>
              <a:t>(0.25kbps)</a:t>
            </a:r>
            <a:endParaRPr kumimoji="1" lang="zh-CN" altLang="en-US" sz="2000" dirty="0"/>
          </a:p>
        </p:txBody>
      </p:sp>
      <p:pic>
        <p:nvPicPr>
          <p:cNvPr id="21" name="4992_41806_000009_000000 (5)" descr="4992_41806_000009_000000 (5)">
            <a:hlinkClick r:id="" action="ppaction://media"/>
            <a:extLst>
              <a:ext uri="{FF2B5EF4-FFF2-40B4-BE49-F238E27FC236}">
                <a16:creationId xmlns:a16="http://schemas.microsoft.com/office/drawing/2014/main" id="{4D849FC4-F667-3946-AC4F-CAA93414250C}"/>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4155741" y="2997647"/>
            <a:ext cx="812800" cy="812800"/>
          </a:xfrm>
          <a:prstGeom prst="rect">
            <a:avLst/>
          </a:prstGeom>
        </p:spPr>
      </p:pic>
      <p:sp>
        <p:nvSpPr>
          <p:cNvPr id="22" name="文本框 21">
            <a:extLst>
              <a:ext uri="{FF2B5EF4-FFF2-40B4-BE49-F238E27FC236}">
                <a16:creationId xmlns:a16="http://schemas.microsoft.com/office/drawing/2014/main" id="{4D935A44-CB25-CE4B-A34C-EC27F16AE6D3}"/>
              </a:ext>
            </a:extLst>
          </p:cNvPr>
          <p:cNvSpPr txBox="1"/>
          <p:nvPr/>
        </p:nvSpPr>
        <p:spPr>
          <a:xfrm>
            <a:off x="5484673" y="2289761"/>
            <a:ext cx="2067739" cy="707886"/>
          </a:xfrm>
          <a:prstGeom prst="rect">
            <a:avLst/>
          </a:prstGeom>
          <a:noFill/>
        </p:spPr>
        <p:txBody>
          <a:bodyPr wrap="square" rtlCol="0">
            <a:spAutoFit/>
          </a:bodyPr>
          <a:lstStyle/>
          <a:p>
            <a:pPr algn="ctr"/>
            <a:r>
              <a:rPr kumimoji="1" lang="en-US" altLang="zh-CN" sz="2000" b="1" dirty="0" err="1"/>
              <a:t>WavTokenizer</a:t>
            </a:r>
            <a:endParaRPr kumimoji="1" lang="en-US" altLang="zh-CN" sz="2000" b="1" dirty="0"/>
          </a:p>
          <a:p>
            <a:pPr algn="ctr"/>
            <a:r>
              <a:rPr kumimoji="1" lang="en-US" altLang="zh-CN" sz="2000" dirty="0"/>
              <a:t>(0.48kbps)</a:t>
            </a:r>
            <a:endParaRPr kumimoji="1" lang="zh-CN" altLang="en-US" sz="2000" dirty="0"/>
          </a:p>
        </p:txBody>
      </p:sp>
      <p:sp>
        <p:nvSpPr>
          <p:cNvPr id="23" name="文本框 22">
            <a:extLst>
              <a:ext uri="{FF2B5EF4-FFF2-40B4-BE49-F238E27FC236}">
                <a16:creationId xmlns:a16="http://schemas.microsoft.com/office/drawing/2014/main" id="{386A91C1-C9CD-9A45-AEB7-F8D080DDB646}"/>
              </a:ext>
            </a:extLst>
          </p:cNvPr>
          <p:cNvSpPr txBox="1"/>
          <p:nvPr/>
        </p:nvSpPr>
        <p:spPr>
          <a:xfrm>
            <a:off x="7959685" y="2310212"/>
            <a:ext cx="2067739" cy="707886"/>
          </a:xfrm>
          <a:prstGeom prst="rect">
            <a:avLst/>
          </a:prstGeom>
          <a:noFill/>
        </p:spPr>
        <p:txBody>
          <a:bodyPr wrap="square" rtlCol="0">
            <a:spAutoFit/>
          </a:bodyPr>
          <a:lstStyle/>
          <a:p>
            <a:pPr algn="ctr"/>
            <a:r>
              <a:rPr kumimoji="1" lang="en-US" altLang="zh-CN" sz="2000" b="1" dirty="0"/>
              <a:t>wav2vec 2.0</a:t>
            </a:r>
          </a:p>
          <a:p>
            <a:pPr algn="ctr"/>
            <a:r>
              <a:rPr kumimoji="1" lang="en-US" altLang="zh-CN" sz="2000" dirty="0"/>
              <a:t>(0.83kbps)</a:t>
            </a:r>
            <a:endParaRPr kumimoji="1" lang="zh-CN" altLang="en-US" sz="2000" dirty="0"/>
          </a:p>
        </p:txBody>
      </p:sp>
      <p:sp>
        <p:nvSpPr>
          <p:cNvPr id="24" name="文本框 23">
            <a:extLst>
              <a:ext uri="{FF2B5EF4-FFF2-40B4-BE49-F238E27FC236}">
                <a16:creationId xmlns:a16="http://schemas.microsoft.com/office/drawing/2014/main" id="{A57CA7D5-8E35-5549-9DE6-8C928D568838}"/>
              </a:ext>
            </a:extLst>
          </p:cNvPr>
          <p:cNvSpPr txBox="1"/>
          <p:nvPr/>
        </p:nvSpPr>
        <p:spPr>
          <a:xfrm>
            <a:off x="10082212" y="1988840"/>
            <a:ext cx="2067739" cy="1015663"/>
          </a:xfrm>
          <a:prstGeom prst="rect">
            <a:avLst/>
          </a:prstGeom>
          <a:noFill/>
        </p:spPr>
        <p:txBody>
          <a:bodyPr wrap="square" rtlCol="0">
            <a:spAutoFit/>
          </a:bodyPr>
          <a:lstStyle/>
          <a:p>
            <a:pPr algn="ctr"/>
            <a:r>
              <a:rPr kumimoji="1" lang="en-US" altLang="zh-CN" sz="2000" b="1" dirty="0" err="1"/>
              <a:t>WavLM</a:t>
            </a:r>
            <a:r>
              <a:rPr kumimoji="1" lang="en-US" altLang="zh-CN" sz="2000" b="1" dirty="0"/>
              <a:t> +km2048</a:t>
            </a:r>
          </a:p>
          <a:p>
            <a:pPr algn="ctr"/>
            <a:r>
              <a:rPr kumimoji="1" lang="en-US" altLang="zh-CN" sz="2000" dirty="0"/>
              <a:t>(0.55kbps)</a:t>
            </a:r>
            <a:endParaRPr kumimoji="1" lang="zh-CN" altLang="en-US" sz="2000" dirty="0"/>
          </a:p>
        </p:txBody>
      </p:sp>
      <p:sp>
        <p:nvSpPr>
          <p:cNvPr id="32" name="文本框 31">
            <a:extLst>
              <a:ext uri="{FF2B5EF4-FFF2-40B4-BE49-F238E27FC236}">
                <a16:creationId xmlns:a16="http://schemas.microsoft.com/office/drawing/2014/main" id="{638DBB55-A0D4-4346-9A4B-158DB2E83782}"/>
              </a:ext>
            </a:extLst>
          </p:cNvPr>
          <p:cNvSpPr txBox="1"/>
          <p:nvPr/>
        </p:nvSpPr>
        <p:spPr>
          <a:xfrm>
            <a:off x="654334" y="1856937"/>
            <a:ext cx="7741222" cy="400110"/>
          </a:xfrm>
          <a:prstGeom prst="rect">
            <a:avLst/>
          </a:prstGeom>
          <a:noFill/>
        </p:spPr>
        <p:txBody>
          <a:bodyPr wrap="none" rtlCol="0">
            <a:spAutoFit/>
          </a:bodyPr>
          <a:lstStyle/>
          <a:p>
            <a:r>
              <a:rPr lang="en" altLang="zh-CN" sz="2000" i="1" dirty="0">
                <a:solidFill>
                  <a:srgbClr val="242671"/>
                </a:solidFill>
                <a:effectLst/>
                <a:latin typeface="Cambay Devanagari" pitchFamily="2" charset="0"/>
                <a:cs typeface="Cambay Devanagari" pitchFamily="2" charset="0"/>
              </a:rPr>
              <a:t>"Don't know; 'most everything she says sounds like the Bible or Shakespeare to me."</a:t>
            </a:r>
          </a:p>
        </p:txBody>
      </p:sp>
      <p:sp>
        <p:nvSpPr>
          <p:cNvPr id="35" name="圆角矩形 34">
            <a:extLst>
              <a:ext uri="{FF2B5EF4-FFF2-40B4-BE49-F238E27FC236}">
                <a16:creationId xmlns:a16="http://schemas.microsoft.com/office/drawing/2014/main" id="{99B91A8E-3FA8-6945-8678-B8D46349F11C}"/>
              </a:ext>
            </a:extLst>
          </p:cNvPr>
          <p:cNvSpPr/>
          <p:nvPr/>
        </p:nvSpPr>
        <p:spPr>
          <a:xfrm>
            <a:off x="359290" y="4026471"/>
            <a:ext cx="4238639" cy="5694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kern="0" dirty="0">
                <a:ln w="0"/>
                <a:solidFill>
                  <a:schemeClr val="tx1"/>
                </a:solidFill>
                <a:effectLst>
                  <a:outerShdw blurRad="38100" dist="19050" dir="2700000" algn="tl" rotWithShape="0">
                    <a:schemeClr val="dk1">
                      <a:alpha val="40000"/>
                    </a:schemeClr>
                  </a:outerShdw>
                </a:effectLst>
              </a:rPr>
              <a:t>Voice Conversion</a:t>
            </a:r>
          </a:p>
        </p:txBody>
      </p:sp>
      <p:sp>
        <p:nvSpPr>
          <p:cNvPr id="36" name="圆角矩形 35">
            <a:extLst>
              <a:ext uri="{FF2B5EF4-FFF2-40B4-BE49-F238E27FC236}">
                <a16:creationId xmlns:a16="http://schemas.microsoft.com/office/drawing/2014/main" id="{78E1BD7B-3525-EE43-A876-FFE5B49F1F06}"/>
              </a:ext>
            </a:extLst>
          </p:cNvPr>
          <p:cNvSpPr/>
          <p:nvPr/>
        </p:nvSpPr>
        <p:spPr>
          <a:xfrm>
            <a:off x="479376" y="4777973"/>
            <a:ext cx="11521280" cy="2037631"/>
          </a:xfrm>
          <a:prstGeom prst="round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7" name="8224_274384_000006_000000 (1)" descr="8224_274384_000006_000000 (1)">
            <a:hlinkClick r:id="" action="ppaction://media"/>
            <a:extLst>
              <a:ext uri="{FF2B5EF4-FFF2-40B4-BE49-F238E27FC236}">
                <a16:creationId xmlns:a16="http://schemas.microsoft.com/office/drawing/2014/main" id="{63B9589E-D0C6-9646-8235-76BD73B9F4C0}"/>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767699" y="6072584"/>
            <a:ext cx="812800" cy="812800"/>
          </a:xfrm>
          <a:prstGeom prst="rect">
            <a:avLst/>
          </a:prstGeom>
        </p:spPr>
      </p:pic>
      <p:pic>
        <p:nvPicPr>
          <p:cNvPr id="38" name="3570_5694_000009_000002 (2)" descr="3570_5694_000009_000002 (2)">
            <a:hlinkClick r:id="" action="ppaction://media"/>
            <a:extLst>
              <a:ext uri="{FF2B5EF4-FFF2-40B4-BE49-F238E27FC236}">
                <a16:creationId xmlns:a16="http://schemas.microsoft.com/office/drawing/2014/main" id="{7DFD17F4-199B-9549-8089-BC3C3B50B26D}"/>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2133352" y="6072584"/>
            <a:ext cx="812800" cy="812800"/>
          </a:xfrm>
          <a:prstGeom prst="rect">
            <a:avLst/>
          </a:prstGeom>
        </p:spPr>
      </p:pic>
      <p:pic>
        <p:nvPicPr>
          <p:cNvPr id="39" name="8224_274384_000006_000000 (3)" descr="8224_274384_000006_000000 (3)">
            <a:hlinkClick r:id="" action="ppaction://media"/>
            <a:extLst>
              <a:ext uri="{FF2B5EF4-FFF2-40B4-BE49-F238E27FC236}">
                <a16:creationId xmlns:a16="http://schemas.microsoft.com/office/drawing/2014/main" id="{AFA806A0-6DE7-B947-997B-DB62315F5032}"/>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3821871" y="6072584"/>
            <a:ext cx="812800" cy="812800"/>
          </a:xfrm>
          <a:prstGeom prst="rect">
            <a:avLst/>
          </a:prstGeom>
        </p:spPr>
      </p:pic>
      <p:pic>
        <p:nvPicPr>
          <p:cNvPr id="40" name="8224_274384_000006_000000 (4)" descr="8224_274384_000006_000000 (4)">
            <a:hlinkClick r:id="" action="ppaction://media"/>
            <a:extLst>
              <a:ext uri="{FF2B5EF4-FFF2-40B4-BE49-F238E27FC236}">
                <a16:creationId xmlns:a16="http://schemas.microsoft.com/office/drawing/2014/main" id="{D7E13611-5427-7347-9504-74F66A4AE1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5510390" y="6072584"/>
            <a:ext cx="812800" cy="812800"/>
          </a:xfrm>
          <a:prstGeom prst="rect">
            <a:avLst/>
          </a:prstGeom>
        </p:spPr>
      </p:pic>
      <p:pic>
        <p:nvPicPr>
          <p:cNvPr id="41" name="8224_274384_000006_000000 (5)" descr="8224_274384_000006_000000 (5)">
            <a:hlinkClick r:id="" action="ppaction://media"/>
            <a:extLst>
              <a:ext uri="{FF2B5EF4-FFF2-40B4-BE49-F238E27FC236}">
                <a16:creationId xmlns:a16="http://schemas.microsoft.com/office/drawing/2014/main" id="{BF555671-D1CA-3C4D-9529-ED265A0CC193}"/>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7198909" y="6072584"/>
            <a:ext cx="812800" cy="812800"/>
          </a:xfrm>
          <a:prstGeom prst="rect">
            <a:avLst/>
          </a:prstGeom>
        </p:spPr>
      </p:pic>
      <p:pic>
        <p:nvPicPr>
          <p:cNvPr id="42" name="8224_274384_000006_000000 (6)" descr="8224_274384_000006_000000 (6)">
            <a:hlinkClick r:id="" action="ppaction://media"/>
            <a:extLst>
              <a:ext uri="{FF2B5EF4-FFF2-40B4-BE49-F238E27FC236}">
                <a16:creationId xmlns:a16="http://schemas.microsoft.com/office/drawing/2014/main" id="{0F57DFA5-AE21-7645-B44F-1A0C128E7035}"/>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8926698" y="6072584"/>
            <a:ext cx="812800" cy="812800"/>
          </a:xfrm>
          <a:prstGeom prst="rect">
            <a:avLst/>
          </a:prstGeom>
        </p:spPr>
      </p:pic>
      <p:pic>
        <p:nvPicPr>
          <p:cNvPr id="43" name="8224_274384_000006_000000 (7)" descr="8224_274384_000006_000000 (7)">
            <a:hlinkClick r:id="" action="ppaction://media"/>
            <a:extLst>
              <a:ext uri="{FF2B5EF4-FFF2-40B4-BE49-F238E27FC236}">
                <a16:creationId xmlns:a16="http://schemas.microsoft.com/office/drawing/2014/main" id="{445D8326-7B0F-7242-9F89-3C57F091AC55}"/>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10693367" y="6072584"/>
            <a:ext cx="812800" cy="812800"/>
          </a:xfrm>
          <a:prstGeom prst="rect">
            <a:avLst/>
          </a:prstGeom>
        </p:spPr>
      </p:pic>
      <p:sp>
        <p:nvSpPr>
          <p:cNvPr id="44" name="文本框 43">
            <a:extLst>
              <a:ext uri="{FF2B5EF4-FFF2-40B4-BE49-F238E27FC236}">
                <a16:creationId xmlns:a16="http://schemas.microsoft.com/office/drawing/2014/main" id="{7C2F1D8C-0E60-8A45-9FBA-9AB978057514}"/>
              </a:ext>
            </a:extLst>
          </p:cNvPr>
          <p:cNvSpPr txBox="1"/>
          <p:nvPr/>
        </p:nvSpPr>
        <p:spPr>
          <a:xfrm>
            <a:off x="652825" y="5672474"/>
            <a:ext cx="1055097" cy="400110"/>
          </a:xfrm>
          <a:prstGeom prst="rect">
            <a:avLst/>
          </a:prstGeom>
          <a:noFill/>
        </p:spPr>
        <p:txBody>
          <a:bodyPr wrap="none" rtlCol="0">
            <a:spAutoFit/>
          </a:bodyPr>
          <a:lstStyle/>
          <a:p>
            <a:pPr algn="ctr"/>
            <a:r>
              <a:rPr kumimoji="1" lang="en-US" altLang="zh-CN" sz="2000" b="1" dirty="0"/>
              <a:t>Source</a:t>
            </a:r>
            <a:endParaRPr kumimoji="1" lang="zh-CN" altLang="en-US" sz="2000" b="1" dirty="0"/>
          </a:p>
        </p:txBody>
      </p:sp>
      <p:sp>
        <p:nvSpPr>
          <p:cNvPr id="45" name="文本框 44">
            <a:extLst>
              <a:ext uri="{FF2B5EF4-FFF2-40B4-BE49-F238E27FC236}">
                <a16:creationId xmlns:a16="http://schemas.microsoft.com/office/drawing/2014/main" id="{C8A5D8EC-CD8E-3D46-8C54-10AEC0F9357E}"/>
              </a:ext>
            </a:extLst>
          </p:cNvPr>
          <p:cNvSpPr txBox="1"/>
          <p:nvPr/>
        </p:nvSpPr>
        <p:spPr>
          <a:xfrm>
            <a:off x="1919536" y="5364698"/>
            <a:ext cx="1183337" cy="707886"/>
          </a:xfrm>
          <a:prstGeom prst="rect">
            <a:avLst/>
          </a:prstGeom>
          <a:noFill/>
        </p:spPr>
        <p:txBody>
          <a:bodyPr wrap="none" rtlCol="0">
            <a:spAutoFit/>
          </a:bodyPr>
          <a:lstStyle/>
          <a:p>
            <a:pPr algn="ctr"/>
            <a:r>
              <a:rPr kumimoji="1" lang="en-US" altLang="zh-CN" sz="2000" b="1" dirty="0"/>
              <a:t>Target</a:t>
            </a:r>
          </a:p>
          <a:p>
            <a:pPr algn="ctr"/>
            <a:r>
              <a:rPr kumimoji="1" lang="en-US" altLang="zh-CN" sz="2000" b="1" dirty="0"/>
              <a:t>Speaker</a:t>
            </a:r>
            <a:endParaRPr kumimoji="1" lang="zh-CN" altLang="en-US" sz="2000" b="1" dirty="0"/>
          </a:p>
        </p:txBody>
      </p:sp>
      <p:sp>
        <p:nvSpPr>
          <p:cNvPr id="46" name="文本框 45">
            <a:extLst>
              <a:ext uri="{FF2B5EF4-FFF2-40B4-BE49-F238E27FC236}">
                <a16:creationId xmlns:a16="http://schemas.microsoft.com/office/drawing/2014/main" id="{F522683F-C1DD-3B49-8D0D-7B401152AF8F}"/>
              </a:ext>
            </a:extLst>
          </p:cNvPr>
          <p:cNvSpPr txBox="1"/>
          <p:nvPr/>
        </p:nvSpPr>
        <p:spPr>
          <a:xfrm>
            <a:off x="3471920" y="5364698"/>
            <a:ext cx="1394934" cy="707886"/>
          </a:xfrm>
          <a:prstGeom prst="rect">
            <a:avLst/>
          </a:prstGeom>
          <a:noFill/>
        </p:spPr>
        <p:txBody>
          <a:bodyPr wrap="none" rtlCol="0">
            <a:spAutoFit/>
          </a:bodyPr>
          <a:lstStyle/>
          <a:p>
            <a:pPr algn="ctr"/>
            <a:r>
              <a:rPr kumimoji="1" lang="en-US" altLang="zh-CN" sz="2000" b="1" dirty="0" err="1"/>
              <a:t>LSCodec</a:t>
            </a:r>
            <a:endParaRPr kumimoji="1" lang="en-US" altLang="zh-CN" sz="2000" b="1" dirty="0"/>
          </a:p>
          <a:p>
            <a:pPr algn="ctr"/>
            <a:r>
              <a:rPr kumimoji="1" lang="en-US" altLang="zh-CN" sz="2000" dirty="0"/>
              <a:t>(0.45kbps)</a:t>
            </a:r>
            <a:endParaRPr kumimoji="1" lang="zh-CN" altLang="en-US" sz="2000" dirty="0"/>
          </a:p>
        </p:txBody>
      </p:sp>
      <p:sp>
        <p:nvSpPr>
          <p:cNvPr id="47" name="文本框 46">
            <a:extLst>
              <a:ext uri="{FF2B5EF4-FFF2-40B4-BE49-F238E27FC236}">
                <a16:creationId xmlns:a16="http://schemas.microsoft.com/office/drawing/2014/main" id="{44C8FB38-53FF-2C43-BC66-B093F2B0E288}"/>
              </a:ext>
            </a:extLst>
          </p:cNvPr>
          <p:cNvSpPr txBox="1"/>
          <p:nvPr/>
        </p:nvSpPr>
        <p:spPr>
          <a:xfrm>
            <a:off x="5187810" y="5364698"/>
            <a:ext cx="1394934" cy="707886"/>
          </a:xfrm>
          <a:prstGeom prst="rect">
            <a:avLst/>
          </a:prstGeom>
          <a:noFill/>
        </p:spPr>
        <p:txBody>
          <a:bodyPr wrap="none" rtlCol="0">
            <a:spAutoFit/>
          </a:bodyPr>
          <a:lstStyle/>
          <a:p>
            <a:pPr algn="ctr"/>
            <a:r>
              <a:rPr kumimoji="1" lang="en-US" altLang="zh-CN" sz="2000" b="1" dirty="0" err="1"/>
              <a:t>LSCodec</a:t>
            </a:r>
            <a:endParaRPr kumimoji="1" lang="en-US" altLang="zh-CN" sz="2000" b="1" dirty="0"/>
          </a:p>
          <a:p>
            <a:pPr algn="ctr"/>
            <a:r>
              <a:rPr kumimoji="1" lang="en-US" altLang="zh-CN" sz="2000" dirty="0"/>
              <a:t>(0.25kbps)</a:t>
            </a:r>
            <a:endParaRPr kumimoji="1" lang="zh-CN" altLang="en-US" sz="2000" dirty="0"/>
          </a:p>
        </p:txBody>
      </p:sp>
      <p:sp>
        <p:nvSpPr>
          <p:cNvPr id="48" name="文本框 47">
            <a:extLst>
              <a:ext uri="{FF2B5EF4-FFF2-40B4-BE49-F238E27FC236}">
                <a16:creationId xmlns:a16="http://schemas.microsoft.com/office/drawing/2014/main" id="{BD963F9C-C17B-564A-8249-53A22B0C9AAE}"/>
              </a:ext>
            </a:extLst>
          </p:cNvPr>
          <p:cNvSpPr txBox="1"/>
          <p:nvPr/>
        </p:nvSpPr>
        <p:spPr>
          <a:xfrm>
            <a:off x="6911599" y="5364698"/>
            <a:ext cx="1299010" cy="707886"/>
          </a:xfrm>
          <a:prstGeom prst="rect">
            <a:avLst/>
          </a:prstGeom>
          <a:noFill/>
        </p:spPr>
        <p:txBody>
          <a:bodyPr wrap="none" rtlCol="0">
            <a:spAutoFit/>
          </a:bodyPr>
          <a:lstStyle/>
          <a:p>
            <a:pPr algn="ctr"/>
            <a:r>
              <a:rPr kumimoji="1" lang="en-US" altLang="zh-CN" sz="2000" b="1" dirty="0" err="1"/>
              <a:t>FACodec</a:t>
            </a:r>
            <a:endParaRPr kumimoji="1" lang="en-US" altLang="zh-CN" sz="2000" b="1" dirty="0"/>
          </a:p>
          <a:p>
            <a:pPr algn="ctr"/>
            <a:r>
              <a:rPr kumimoji="1" lang="en-US" altLang="zh-CN" sz="2000" dirty="0"/>
              <a:t>(2.4kbps)</a:t>
            </a:r>
            <a:endParaRPr kumimoji="1" lang="zh-CN" altLang="en-US" sz="2000" dirty="0"/>
          </a:p>
        </p:txBody>
      </p:sp>
      <p:sp>
        <p:nvSpPr>
          <p:cNvPr id="49" name="文本框 48">
            <a:extLst>
              <a:ext uri="{FF2B5EF4-FFF2-40B4-BE49-F238E27FC236}">
                <a16:creationId xmlns:a16="http://schemas.microsoft.com/office/drawing/2014/main" id="{19DCCCCF-2087-C745-A720-0A306F97FCDC}"/>
              </a:ext>
            </a:extLst>
          </p:cNvPr>
          <p:cNvSpPr txBox="1"/>
          <p:nvPr/>
        </p:nvSpPr>
        <p:spPr>
          <a:xfrm>
            <a:off x="8400256" y="5364698"/>
            <a:ext cx="1665841" cy="707886"/>
          </a:xfrm>
          <a:prstGeom prst="rect">
            <a:avLst/>
          </a:prstGeom>
          <a:noFill/>
        </p:spPr>
        <p:txBody>
          <a:bodyPr wrap="none" rtlCol="0">
            <a:spAutoFit/>
          </a:bodyPr>
          <a:lstStyle/>
          <a:p>
            <a:pPr algn="ctr"/>
            <a:r>
              <a:rPr kumimoji="1" lang="en-US" altLang="zh-CN" sz="2000" b="1" dirty="0"/>
              <a:t>wav2vec 2.0</a:t>
            </a:r>
          </a:p>
          <a:p>
            <a:pPr algn="ctr"/>
            <a:r>
              <a:rPr kumimoji="1" lang="en-US" altLang="zh-CN" sz="2000" dirty="0"/>
              <a:t>(0.83kbps)</a:t>
            </a:r>
            <a:endParaRPr kumimoji="1" lang="zh-CN" altLang="en-US" sz="2000" dirty="0"/>
          </a:p>
        </p:txBody>
      </p:sp>
      <p:sp>
        <p:nvSpPr>
          <p:cNvPr id="50" name="文本框 49">
            <a:extLst>
              <a:ext uri="{FF2B5EF4-FFF2-40B4-BE49-F238E27FC236}">
                <a16:creationId xmlns:a16="http://schemas.microsoft.com/office/drawing/2014/main" id="{3C5F63E2-F238-EC49-8B67-9BCC5DCC9AAF}"/>
              </a:ext>
            </a:extLst>
          </p:cNvPr>
          <p:cNvSpPr txBox="1"/>
          <p:nvPr/>
        </p:nvSpPr>
        <p:spPr>
          <a:xfrm>
            <a:off x="10331673" y="5056921"/>
            <a:ext cx="1394934" cy="1015663"/>
          </a:xfrm>
          <a:prstGeom prst="rect">
            <a:avLst/>
          </a:prstGeom>
          <a:noFill/>
        </p:spPr>
        <p:txBody>
          <a:bodyPr wrap="none" rtlCol="0">
            <a:spAutoFit/>
          </a:bodyPr>
          <a:lstStyle/>
          <a:p>
            <a:pPr algn="ctr"/>
            <a:r>
              <a:rPr kumimoji="1" lang="en-US" altLang="zh-CN" sz="2000" b="1" dirty="0" err="1"/>
              <a:t>WavLM</a:t>
            </a:r>
            <a:r>
              <a:rPr kumimoji="1" lang="en-US" altLang="zh-CN" sz="2000" b="1" dirty="0"/>
              <a:t> </a:t>
            </a:r>
          </a:p>
          <a:p>
            <a:pPr algn="ctr"/>
            <a:r>
              <a:rPr kumimoji="1" lang="en-US" altLang="zh-CN" sz="2000" b="1" dirty="0"/>
              <a:t>+km2048</a:t>
            </a:r>
          </a:p>
          <a:p>
            <a:pPr algn="ctr"/>
            <a:r>
              <a:rPr kumimoji="1" lang="en-US" altLang="zh-CN" sz="2000" dirty="0"/>
              <a:t>(0.55kbps)</a:t>
            </a:r>
            <a:endParaRPr kumimoji="1" lang="zh-CN" altLang="en-US" sz="2000" dirty="0"/>
          </a:p>
        </p:txBody>
      </p:sp>
      <p:sp>
        <p:nvSpPr>
          <p:cNvPr id="51" name="文本框 50">
            <a:extLst>
              <a:ext uri="{FF2B5EF4-FFF2-40B4-BE49-F238E27FC236}">
                <a16:creationId xmlns:a16="http://schemas.microsoft.com/office/drawing/2014/main" id="{5A9D618F-A9C7-594E-A169-3E7831A254B0}"/>
              </a:ext>
            </a:extLst>
          </p:cNvPr>
          <p:cNvSpPr txBox="1"/>
          <p:nvPr/>
        </p:nvSpPr>
        <p:spPr>
          <a:xfrm>
            <a:off x="677581" y="4903670"/>
            <a:ext cx="6271269" cy="400110"/>
          </a:xfrm>
          <a:prstGeom prst="rect">
            <a:avLst/>
          </a:prstGeom>
          <a:noFill/>
        </p:spPr>
        <p:txBody>
          <a:bodyPr wrap="none" rtlCol="0">
            <a:spAutoFit/>
          </a:bodyPr>
          <a:lstStyle/>
          <a:p>
            <a:r>
              <a:rPr lang="en" altLang="zh-CN" dirty="0">
                <a:solidFill>
                  <a:srgbClr val="000000"/>
                </a:solidFill>
                <a:effectLst/>
                <a:latin typeface="Helvetica Neue" panose="02000503000000020004" pitchFamily="2" charset="0"/>
              </a:rPr>
              <a:t>"</a:t>
            </a:r>
            <a:r>
              <a:rPr lang="en" altLang="zh-CN" sz="2000" i="1" dirty="0">
                <a:solidFill>
                  <a:srgbClr val="242671"/>
                </a:solidFill>
                <a:latin typeface="Cambay Devanagari" pitchFamily="2" charset="0"/>
                <a:cs typeface="Cambay Devanagari" pitchFamily="2" charset="0"/>
              </a:rPr>
              <a:t>Why</a:t>
            </a:r>
            <a:r>
              <a:rPr lang="en" altLang="zh-CN" dirty="0">
                <a:solidFill>
                  <a:srgbClr val="000000"/>
                </a:solidFill>
                <a:effectLst/>
                <a:latin typeface="Helvetica Neue" panose="02000503000000020004" pitchFamily="2" charset="0"/>
              </a:rPr>
              <a:t> </a:t>
            </a:r>
            <a:r>
              <a:rPr lang="en" altLang="zh-CN" sz="2000" i="1" dirty="0">
                <a:solidFill>
                  <a:srgbClr val="242671"/>
                </a:solidFill>
                <a:latin typeface="Cambay Devanagari" pitchFamily="2" charset="0"/>
                <a:cs typeface="Cambay Devanagari" pitchFamily="2" charset="0"/>
              </a:rPr>
              <a:t>dost thou, tyrant, boast thyself, Thy wicked deeds to praise?"</a:t>
            </a:r>
          </a:p>
        </p:txBody>
      </p:sp>
    </p:spTree>
    <p:extLst>
      <p:ext uri="{BB962C8B-B14F-4D97-AF65-F5344CB8AC3E}">
        <p14:creationId xmlns:p14="http://schemas.microsoft.com/office/powerpoint/2010/main" val="494564224"/>
      </p:ext>
    </p:extLst>
  </p:cSld>
  <p:clrMapOvr>
    <a:masterClrMapping/>
  </p:clrMapOvr>
  <p:transition/>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2"/>
                </p:tgtEl>
              </p:cMediaNode>
            </p:audio>
            <p:audio>
              <p:cMediaNode vol="80000">
                <p:cTn id="3" fill="hold" display="0">
                  <p:stCondLst>
                    <p:cond delay="indefinite"/>
                  </p:stCondLst>
                  <p:endCondLst>
                    <p:cond evt="onStopAudio" delay="0">
                      <p:tgtEl>
                        <p:sldTgt/>
                      </p:tgtEl>
                    </p:cond>
                  </p:endCondLst>
                </p:cTn>
                <p:tgtEl>
                  <p:spTgt spid="13"/>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15"/>
                </p:tgtEl>
              </p:cMediaNode>
            </p:audio>
            <p:audio>
              <p:cMediaNode vol="80000">
                <p:cTn id="6" fill="hold" display="0">
                  <p:stCondLst>
                    <p:cond delay="indefinite"/>
                  </p:stCondLst>
                  <p:endCondLst>
                    <p:cond evt="onStopAudio" delay="0">
                      <p:tgtEl>
                        <p:sldTgt/>
                      </p:tgtEl>
                    </p:cond>
                  </p:endCondLst>
                </p:cTn>
                <p:tgtEl>
                  <p:spTgt spid="16"/>
                </p:tgtEl>
              </p:cMediaNode>
            </p:audio>
            <p:audio>
              <p:cMediaNode vol="80000">
                <p:cTn id="7" fill="hold" display="0">
                  <p:stCondLst>
                    <p:cond delay="indefinite"/>
                  </p:stCondLst>
                  <p:endCondLst>
                    <p:cond evt="onStopAudio" delay="0">
                      <p:tgtEl>
                        <p:sldTgt/>
                      </p:tgtEl>
                    </p:cond>
                  </p:endCondLst>
                </p:cTn>
                <p:tgtEl>
                  <p:spTgt spid="21"/>
                </p:tgtEl>
              </p:cMediaNode>
            </p:audio>
            <p:audio>
              <p:cMediaNode vol="80000">
                <p:cTn id="8" fill="hold" display="0">
                  <p:stCondLst>
                    <p:cond delay="indefinite"/>
                  </p:stCondLst>
                  <p:endCondLst>
                    <p:cond evt="onStopAudio" delay="0">
                      <p:tgtEl>
                        <p:sldTgt/>
                      </p:tgtEl>
                    </p:cond>
                  </p:endCondLst>
                </p:cTn>
                <p:tgtEl>
                  <p:spTgt spid="37"/>
                </p:tgtEl>
              </p:cMediaNode>
            </p:audio>
            <p:audio>
              <p:cMediaNode vol="80000">
                <p:cTn id="9" fill="hold" display="0">
                  <p:stCondLst>
                    <p:cond delay="indefinite"/>
                  </p:stCondLst>
                  <p:endCondLst>
                    <p:cond evt="onStopAudio" delay="0">
                      <p:tgtEl>
                        <p:sldTgt/>
                      </p:tgtEl>
                    </p:cond>
                  </p:endCondLst>
                </p:cTn>
                <p:tgtEl>
                  <p:spTgt spid="38"/>
                </p:tgtEl>
              </p:cMediaNode>
            </p:audio>
            <p:audio>
              <p:cMediaNode vol="80000">
                <p:cTn id="10" fill="hold" display="0">
                  <p:stCondLst>
                    <p:cond delay="indefinite"/>
                  </p:stCondLst>
                  <p:endCondLst>
                    <p:cond evt="onStopAudio" delay="0">
                      <p:tgtEl>
                        <p:sldTgt/>
                      </p:tgtEl>
                    </p:cond>
                  </p:endCondLst>
                </p:cTn>
                <p:tgtEl>
                  <p:spTgt spid="39"/>
                </p:tgtEl>
              </p:cMediaNode>
            </p:audio>
            <p:audio>
              <p:cMediaNode vol="80000">
                <p:cTn id="11" fill="hold" display="0">
                  <p:stCondLst>
                    <p:cond delay="indefinite"/>
                  </p:stCondLst>
                  <p:endCondLst>
                    <p:cond evt="onStopAudio" delay="0">
                      <p:tgtEl>
                        <p:sldTgt/>
                      </p:tgtEl>
                    </p:cond>
                  </p:endCondLst>
                </p:cTn>
                <p:tgtEl>
                  <p:spTgt spid="40"/>
                </p:tgtEl>
              </p:cMediaNode>
            </p:audio>
            <p:audio>
              <p:cMediaNode vol="80000">
                <p:cTn id="12" fill="hold" display="0">
                  <p:stCondLst>
                    <p:cond delay="indefinite"/>
                  </p:stCondLst>
                  <p:endCondLst>
                    <p:cond evt="onStopAudio" delay="0">
                      <p:tgtEl>
                        <p:sldTgt/>
                      </p:tgtEl>
                    </p:cond>
                  </p:endCondLst>
                </p:cTn>
                <p:tgtEl>
                  <p:spTgt spid="41"/>
                </p:tgtEl>
              </p:cMediaNode>
            </p:audio>
            <p:audio>
              <p:cMediaNode vol="80000">
                <p:cTn id="13" fill="hold" display="0">
                  <p:stCondLst>
                    <p:cond delay="indefinite"/>
                  </p:stCondLst>
                  <p:endCondLst>
                    <p:cond evt="onStopAudio" delay="0">
                      <p:tgtEl>
                        <p:sldTgt/>
                      </p:tgtEl>
                    </p:cond>
                  </p:endCondLst>
                </p:cTn>
                <p:tgtEl>
                  <p:spTgt spid="42"/>
                </p:tgtEl>
              </p:cMediaNode>
            </p:audio>
            <p:audio>
              <p:cMediaNode vol="80000">
                <p:cTn id="14" fill="hold" display="0">
                  <p:stCondLst>
                    <p:cond delay="indefinite"/>
                  </p:stCondLst>
                  <p:endCondLst>
                    <p:cond evt="onStopAudio" delay="0">
                      <p:tgtEl>
                        <p:sldTgt/>
                      </p:tgtEl>
                    </p:cond>
                  </p:endCondLst>
                </p:cTn>
                <p:tgtEl>
                  <p:spTgt spid="4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DAA4E7-8D35-4440-BC06-591567DCCB7A}"/>
              </a:ext>
            </a:extLst>
          </p:cNvPr>
          <p:cNvSpPr>
            <a:spLocks noGrp="1"/>
          </p:cNvSpPr>
          <p:nvPr>
            <p:ph type="title"/>
          </p:nvPr>
        </p:nvSpPr>
        <p:spPr>
          <a:xfrm>
            <a:off x="158454" y="136525"/>
            <a:ext cx="11842202" cy="1325563"/>
          </a:xfrm>
        </p:spPr>
        <p:txBody>
          <a:bodyPr/>
          <a:lstStyle/>
          <a:p>
            <a:r>
              <a:rPr kumimoji="1" lang="en-US" altLang="zh-CN" dirty="0" err="1"/>
              <a:t>LSCodec</a:t>
            </a:r>
            <a:r>
              <a:rPr kumimoji="1" lang="en-US" altLang="zh-CN" dirty="0"/>
              <a:t>: Low-Bitrate Speaker-Decoupled Codec</a:t>
            </a:r>
            <a:br>
              <a:rPr kumimoji="1" lang="en-US" altLang="zh-CN" dirty="0"/>
            </a:br>
            <a:r>
              <a:rPr kumimoji="1" lang="en-US" altLang="zh-CN" b="0" dirty="0"/>
              <a:t>Probing experiments</a:t>
            </a:r>
            <a:endParaRPr kumimoji="1" lang="zh-CN" altLang="en-US" b="0" dirty="0"/>
          </a:p>
        </p:txBody>
      </p:sp>
      <p:pic>
        <p:nvPicPr>
          <p:cNvPr id="6" name="内容占位符 5">
            <a:extLst>
              <a:ext uri="{FF2B5EF4-FFF2-40B4-BE49-F238E27FC236}">
                <a16:creationId xmlns:a16="http://schemas.microsoft.com/office/drawing/2014/main" id="{1CF22168-47C2-F84D-AA69-4A1283055A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3205" y="2871549"/>
            <a:ext cx="8686795" cy="3971644"/>
          </a:xfrm>
        </p:spPr>
      </p:pic>
      <p:sp>
        <p:nvSpPr>
          <p:cNvPr id="4" name="灯片编号占位符 3">
            <a:extLst>
              <a:ext uri="{FF2B5EF4-FFF2-40B4-BE49-F238E27FC236}">
                <a16:creationId xmlns:a16="http://schemas.microsoft.com/office/drawing/2014/main" id="{B12C40A4-3CB2-1845-B9A1-076910F6CE73}"/>
              </a:ext>
            </a:extLst>
          </p:cNvPr>
          <p:cNvSpPr>
            <a:spLocks noGrp="1"/>
          </p:cNvSpPr>
          <p:nvPr>
            <p:ph type="sldNum" sz="quarter" idx="12"/>
          </p:nvPr>
        </p:nvSpPr>
        <p:spPr/>
        <p:txBody>
          <a:bodyPr/>
          <a:lstStyle/>
          <a:p>
            <a:fld id="{E35E9E6D-B1E9-4F08-8E83-0E081C425F53}" type="slidenum">
              <a:rPr lang="de-DE" smtClean="0"/>
              <a:pPr/>
              <a:t>22</a:t>
            </a:fld>
            <a:endParaRPr lang="de-DE" dirty="0"/>
          </a:p>
        </p:txBody>
      </p:sp>
      <p:sp>
        <p:nvSpPr>
          <p:cNvPr id="7" name="文本框 6">
            <a:extLst>
              <a:ext uri="{FF2B5EF4-FFF2-40B4-BE49-F238E27FC236}">
                <a16:creationId xmlns:a16="http://schemas.microsoft.com/office/drawing/2014/main" id="{84212704-E960-0843-9758-D2D2FB4CB1A8}"/>
              </a:ext>
            </a:extLst>
          </p:cNvPr>
          <p:cNvSpPr txBox="1"/>
          <p:nvPr/>
        </p:nvSpPr>
        <p:spPr>
          <a:xfrm>
            <a:off x="947428" y="1321766"/>
            <a:ext cx="10297144" cy="1431930"/>
          </a:xfrm>
          <a:prstGeom prst="rect">
            <a:avLst/>
          </a:prstGeom>
          <a:noFill/>
        </p:spPr>
        <p:txBody>
          <a:bodyPr wrap="square" rtlCol="0">
            <a:spAutoFit/>
          </a:bodyPr>
          <a:lstStyle/>
          <a:p>
            <a:pPr marL="342900" indent="-342900">
              <a:lnSpc>
                <a:spcPct val="125000"/>
              </a:lnSpc>
              <a:buFont typeface="Wingdings" pitchFamily="2" charset="2"/>
              <a:buChar char="l"/>
            </a:pPr>
            <a:r>
              <a:rPr kumimoji="1" lang="en-US" altLang="zh-CN" sz="2400" dirty="0"/>
              <a:t>VC experiments are not enough to show "disentanglement"</a:t>
            </a:r>
          </a:p>
          <a:p>
            <a:pPr marL="342900" indent="-342900">
              <a:lnSpc>
                <a:spcPct val="125000"/>
              </a:lnSpc>
              <a:buFont typeface="Wingdings" pitchFamily="2" charset="2"/>
              <a:buChar char="l"/>
            </a:pPr>
            <a:r>
              <a:rPr kumimoji="1" lang="en-US" altLang="zh-CN" sz="2400" dirty="0"/>
              <a:t>Probing tasks are necessary</a:t>
            </a:r>
          </a:p>
          <a:p>
            <a:pPr marL="342900" indent="-342900">
              <a:lnSpc>
                <a:spcPct val="125000"/>
              </a:lnSpc>
              <a:buFont typeface="Wingdings" pitchFamily="2" charset="2"/>
              <a:buChar char="l"/>
            </a:pPr>
            <a:r>
              <a:rPr kumimoji="1" lang="en-US" altLang="zh-CN" sz="2400" dirty="0"/>
              <a:t>Speaker classification on </a:t>
            </a:r>
            <a:r>
              <a:rPr kumimoji="1" lang="en-US" altLang="zh-CN" sz="2400" dirty="0" err="1"/>
              <a:t>LibriTTS</a:t>
            </a:r>
            <a:r>
              <a:rPr kumimoji="1" lang="en-US" altLang="zh-CN" sz="2400" dirty="0"/>
              <a:t>, using </a:t>
            </a:r>
            <a:r>
              <a:rPr kumimoji="1" lang="en-US" altLang="zh-CN" sz="2400" dirty="0" err="1"/>
              <a:t>codevectors</a:t>
            </a:r>
            <a:r>
              <a:rPr kumimoji="1" lang="en-US" altLang="zh-CN" sz="2400" dirty="0"/>
              <a:t> are inputs</a:t>
            </a:r>
            <a:endParaRPr kumimoji="1" lang="zh-CN" altLang="en-US" sz="2400" dirty="0"/>
          </a:p>
        </p:txBody>
      </p:sp>
      <p:sp>
        <p:nvSpPr>
          <p:cNvPr id="3" name="圆角矩形 2">
            <a:extLst>
              <a:ext uri="{FF2B5EF4-FFF2-40B4-BE49-F238E27FC236}">
                <a16:creationId xmlns:a16="http://schemas.microsoft.com/office/drawing/2014/main" id="{2D916BBD-78AF-3349-993E-9AD3E07649B4}"/>
              </a:ext>
            </a:extLst>
          </p:cNvPr>
          <p:cNvSpPr/>
          <p:nvPr/>
        </p:nvSpPr>
        <p:spPr>
          <a:xfrm>
            <a:off x="158455" y="5536234"/>
            <a:ext cx="6441602" cy="197022"/>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A47F29C0-8F91-9141-A37C-79DB5474CE1B}"/>
              </a:ext>
            </a:extLst>
          </p:cNvPr>
          <p:cNvSpPr txBox="1"/>
          <p:nvPr/>
        </p:nvSpPr>
        <p:spPr>
          <a:xfrm>
            <a:off x="158454" y="5166902"/>
            <a:ext cx="1200970" cy="369332"/>
          </a:xfrm>
          <a:prstGeom prst="rect">
            <a:avLst/>
          </a:prstGeom>
          <a:noFill/>
        </p:spPr>
        <p:txBody>
          <a:bodyPr wrap="none" rtlCol="0">
            <a:spAutoFit/>
          </a:bodyPr>
          <a:lstStyle/>
          <a:p>
            <a:r>
              <a:rPr kumimoji="1" lang="en-US" altLang="zh-CN" dirty="0"/>
              <a:t>2</a:t>
            </a:r>
            <a:r>
              <a:rPr kumimoji="1" lang="en-US" altLang="zh-CN" baseline="30000" dirty="0"/>
              <a:t>nd</a:t>
            </a:r>
            <a:r>
              <a:rPr kumimoji="1" lang="en-US" altLang="zh-CN" dirty="0"/>
              <a:t> lowest</a:t>
            </a:r>
            <a:endParaRPr kumimoji="1" lang="zh-CN" altLang="en-US" dirty="0"/>
          </a:p>
        </p:txBody>
      </p:sp>
    </p:spTree>
    <p:extLst>
      <p:ext uri="{BB962C8B-B14F-4D97-AF65-F5344CB8AC3E}">
        <p14:creationId xmlns:p14="http://schemas.microsoft.com/office/powerpoint/2010/main" val="184266837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A000D-42DC-D44D-9B55-29CB4388AA11}"/>
              </a:ext>
            </a:extLst>
          </p:cNvPr>
          <p:cNvSpPr>
            <a:spLocks noGrp="1"/>
          </p:cNvSpPr>
          <p:nvPr>
            <p:ph type="title"/>
          </p:nvPr>
        </p:nvSpPr>
        <p:spPr>
          <a:xfrm>
            <a:off x="174899" y="136525"/>
            <a:ext cx="11842202" cy="1325563"/>
          </a:xfrm>
        </p:spPr>
        <p:txBody>
          <a:bodyPr/>
          <a:lstStyle/>
          <a:p>
            <a:r>
              <a:rPr kumimoji="1" lang="en-US" altLang="zh-CN" dirty="0" err="1"/>
              <a:t>LSCodec</a:t>
            </a:r>
            <a:r>
              <a:rPr kumimoji="1" lang="en-US" altLang="zh-CN" dirty="0"/>
              <a:t>: Low-Bitrate Speaker-Decoupled Codec</a:t>
            </a:r>
            <a:br>
              <a:rPr kumimoji="1" lang="en-US" altLang="zh-CN" dirty="0"/>
            </a:br>
            <a:r>
              <a:rPr kumimoji="1" lang="en-US" altLang="zh-CN" b="0" dirty="0"/>
              <a:t>Ablation studies</a:t>
            </a:r>
            <a:endParaRPr kumimoji="1" lang="zh-CN" altLang="en-US" b="0" dirty="0"/>
          </a:p>
        </p:txBody>
      </p:sp>
      <p:sp>
        <p:nvSpPr>
          <p:cNvPr id="4" name="灯片编号占位符 3">
            <a:extLst>
              <a:ext uri="{FF2B5EF4-FFF2-40B4-BE49-F238E27FC236}">
                <a16:creationId xmlns:a16="http://schemas.microsoft.com/office/drawing/2014/main" id="{C63A8445-B85E-BB4A-831E-95A96615A9BC}"/>
              </a:ext>
            </a:extLst>
          </p:cNvPr>
          <p:cNvSpPr>
            <a:spLocks noGrp="1"/>
          </p:cNvSpPr>
          <p:nvPr>
            <p:ph type="sldNum" sz="quarter" idx="12"/>
          </p:nvPr>
        </p:nvSpPr>
        <p:spPr/>
        <p:txBody>
          <a:bodyPr/>
          <a:lstStyle/>
          <a:p>
            <a:fld id="{E35E9E6D-B1E9-4F08-8E83-0E081C425F53}" type="slidenum">
              <a:rPr lang="de-DE" smtClean="0"/>
              <a:pPr/>
              <a:t>23</a:t>
            </a:fld>
            <a:endParaRPr lang="de-DE" dirty="0"/>
          </a:p>
        </p:txBody>
      </p:sp>
      <p:pic>
        <p:nvPicPr>
          <p:cNvPr id="6" name="内容占位符 5">
            <a:extLst>
              <a:ext uri="{FF2B5EF4-FFF2-40B4-BE49-F238E27FC236}">
                <a16:creationId xmlns:a16="http://schemas.microsoft.com/office/drawing/2014/main" id="{5FD72523-28C4-394A-ABE4-248BF9052E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488" y="3174514"/>
            <a:ext cx="9577064" cy="3683486"/>
          </a:xfrm>
        </p:spPr>
      </p:pic>
      <p:sp>
        <p:nvSpPr>
          <p:cNvPr id="7" name="文本框 6">
            <a:extLst>
              <a:ext uri="{FF2B5EF4-FFF2-40B4-BE49-F238E27FC236}">
                <a16:creationId xmlns:a16="http://schemas.microsoft.com/office/drawing/2014/main" id="{553049FB-564E-AA4A-A03B-C738C0BAFB98}"/>
              </a:ext>
            </a:extLst>
          </p:cNvPr>
          <p:cNvSpPr txBox="1"/>
          <p:nvPr/>
        </p:nvSpPr>
        <p:spPr>
          <a:xfrm>
            <a:off x="947428" y="1474754"/>
            <a:ext cx="10297144" cy="1431930"/>
          </a:xfrm>
          <a:prstGeom prst="rect">
            <a:avLst/>
          </a:prstGeom>
          <a:noFill/>
        </p:spPr>
        <p:txBody>
          <a:bodyPr wrap="square" rtlCol="0">
            <a:spAutoFit/>
          </a:bodyPr>
          <a:lstStyle/>
          <a:p>
            <a:pPr marL="342900" indent="-342900">
              <a:lnSpc>
                <a:spcPct val="125000"/>
              </a:lnSpc>
              <a:buFont typeface="Wingdings" pitchFamily="2" charset="2"/>
              <a:buChar char="l"/>
            </a:pPr>
            <a:r>
              <a:rPr kumimoji="1" lang="en-US" altLang="zh-CN" sz="2400" dirty="0"/>
              <a:t>VAE -&gt; VQVAE helps intelligibility and disentanglement</a:t>
            </a:r>
          </a:p>
          <a:p>
            <a:pPr marL="342900" indent="-342900">
              <a:lnSpc>
                <a:spcPct val="125000"/>
              </a:lnSpc>
              <a:buFont typeface="Wingdings" pitchFamily="2" charset="2"/>
              <a:buChar char="l"/>
            </a:pPr>
            <a:r>
              <a:rPr kumimoji="1" lang="en-US" altLang="zh-CN" sz="2400" dirty="0"/>
              <a:t>Perturbation coefficient should be carefully chosen</a:t>
            </a:r>
          </a:p>
          <a:p>
            <a:pPr marL="342900" indent="-342900">
              <a:lnSpc>
                <a:spcPct val="125000"/>
              </a:lnSpc>
              <a:buFont typeface="Wingdings" pitchFamily="2" charset="2"/>
              <a:buChar char="l"/>
            </a:pPr>
            <a:r>
              <a:rPr kumimoji="1" lang="en-US" altLang="zh-CN" sz="2400" dirty="0"/>
              <a:t>Auxiliary semantic token prediction is important for intelligibility</a:t>
            </a:r>
            <a:endParaRPr kumimoji="1" lang="zh-CN" altLang="en-US" sz="2400" dirty="0"/>
          </a:p>
        </p:txBody>
      </p:sp>
    </p:spTree>
    <p:extLst>
      <p:ext uri="{BB962C8B-B14F-4D97-AF65-F5344CB8AC3E}">
        <p14:creationId xmlns:p14="http://schemas.microsoft.com/office/powerpoint/2010/main" val="238260592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5DAB3-44CF-254D-91E6-268B25794773}"/>
              </a:ext>
            </a:extLst>
          </p:cNvPr>
          <p:cNvSpPr>
            <a:spLocks noGrp="1"/>
          </p:cNvSpPr>
          <p:nvPr>
            <p:ph type="title"/>
          </p:nvPr>
        </p:nvSpPr>
        <p:spPr>
          <a:xfrm>
            <a:off x="174899" y="128836"/>
            <a:ext cx="11842202" cy="1325563"/>
          </a:xfrm>
        </p:spPr>
        <p:txBody>
          <a:bodyPr/>
          <a:lstStyle/>
          <a:p>
            <a:r>
              <a:rPr kumimoji="1" lang="en-US" altLang="zh-CN" dirty="0" err="1"/>
              <a:t>LSCodec</a:t>
            </a:r>
            <a:r>
              <a:rPr kumimoji="1" lang="en-US" altLang="zh-CN" dirty="0"/>
              <a:t>: Low-Bitrate Speaker-Decoupled Codec</a:t>
            </a:r>
            <a:br>
              <a:rPr kumimoji="1" lang="en-US" altLang="zh-CN" dirty="0"/>
            </a:br>
            <a:r>
              <a:rPr kumimoji="1" lang="en-US" altLang="zh-CN" b="0" dirty="0"/>
              <a:t>Conclusion</a:t>
            </a:r>
            <a:endParaRPr kumimoji="1" lang="zh-CN" altLang="en-US" b="0" dirty="0"/>
          </a:p>
        </p:txBody>
      </p:sp>
      <p:sp>
        <p:nvSpPr>
          <p:cNvPr id="3" name="内容占位符 2">
            <a:extLst>
              <a:ext uri="{FF2B5EF4-FFF2-40B4-BE49-F238E27FC236}">
                <a16:creationId xmlns:a16="http://schemas.microsoft.com/office/drawing/2014/main" id="{45434BB0-CAFC-0C41-BB01-9C221C9B67E0}"/>
              </a:ext>
            </a:extLst>
          </p:cNvPr>
          <p:cNvSpPr>
            <a:spLocks noGrp="1"/>
          </p:cNvSpPr>
          <p:nvPr>
            <p:ph idx="1"/>
          </p:nvPr>
        </p:nvSpPr>
        <p:spPr>
          <a:xfrm>
            <a:off x="609600" y="1556792"/>
            <a:ext cx="11055352" cy="4536034"/>
          </a:xfrm>
        </p:spPr>
        <p:txBody>
          <a:bodyPr/>
          <a:lstStyle/>
          <a:p>
            <a:r>
              <a:rPr kumimoji="1" lang="en-US" altLang="zh-CN" sz="2800" dirty="0"/>
              <a:t>Single-layer, low bitrate</a:t>
            </a:r>
          </a:p>
          <a:p>
            <a:r>
              <a:rPr kumimoji="1" lang="en-US" altLang="zh-CN" sz="2800" dirty="0"/>
              <a:t>Speaker-decoupled</a:t>
            </a:r>
          </a:p>
          <a:p>
            <a:r>
              <a:rPr kumimoji="1" lang="en-US" altLang="zh-CN" sz="2800" dirty="0"/>
              <a:t>Competitive reconstruction and voice conversion abilities</a:t>
            </a:r>
          </a:p>
          <a:p>
            <a:pPr marL="0" indent="0">
              <a:buNone/>
            </a:pPr>
            <a:endParaRPr kumimoji="1" lang="en-US" altLang="zh-CN" sz="2800" dirty="0"/>
          </a:p>
        </p:txBody>
      </p:sp>
      <p:sp>
        <p:nvSpPr>
          <p:cNvPr id="4" name="灯片编号占位符 3">
            <a:extLst>
              <a:ext uri="{FF2B5EF4-FFF2-40B4-BE49-F238E27FC236}">
                <a16:creationId xmlns:a16="http://schemas.microsoft.com/office/drawing/2014/main" id="{9B0BD647-81F9-1142-8606-1E6EB0133381}"/>
              </a:ext>
            </a:extLst>
          </p:cNvPr>
          <p:cNvSpPr>
            <a:spLocks noGrp="1"/>
          </p:cNvSpPr>
          <p:nvPr>
            <p:ph type="sldNum" sz="quarter" idx="12"/>
          </p:nvPr>
        </p:nvSpPr>
        <p:spPr/>
        <p:txBody>
          <a:bodyPr/>
          <a:lstStyle/>
          <a:p>
            <a:fld id="{E35E9E6D-B1E9-4F08-8E83-0E081C425F53}" type="slidenum">
              <a:rPr lang="de-DE" smtClean="0"/>
              <a:pPr/>
              <a:t>24</a:t>
            </a:fld>
            <a:endParaRPr lang="de-DE" dirty="0"/>
          </a:p>
        </p:txBody>
      </p:sp>
      <p:pic>
        <p:nvPicPr>
          <p:cNvPr id="5" name="图片 4">
            <a:extLst>
              <a:ext uri="{FF2B5EF4-FFF2-40B4-BE49-F238E27FC236}">
                <a16:creationId xmlns:a16="http://schemas.microsoft.com/office/drawing/2014/main" id="{4F1D0950-E2A3-3041-9555-F48FA9E38BF5}"/>
              </a:ext>
            </a:extLst>
          </p:cNvPr>
          <p:cNvPicPr>
            <a:picLocks noChangeAspect="1"/>
          </p:cNvPicPr>
          <p:nvPr/>
        </p:nvPicPr>
        <p:blipFill>
          <a:blip r:embed="rId2"/>
          <a:stretch>
            <a:fillRect/>
          </a:stretch>
        </p:blipFill>
        <p:spPr>
          <a:xfrm>
            <a:off x="4511824" y="3949700"/>
            <a:ext cx="2844800" cy="2908300"/>
          </a:xfrm>
          <a:prstGeom prst="rect">
            <a:avLst/>
          </a:prstGeom>
        </p:spPr>
      </p:pic>
      <p:sp>
        <p:nvSpPr>
          <p:cNvPr id="6" name="文本框 5">
            <a:extLst>
              <a:ext uri="{FF2B5EF4-FFF2-40B4-BE49-F238E27FC236}">
                <a16:creationId xmlns:a16="http://schemas.microsoft.com/office/drawing/2014/main" id="{74C8CAA2-B4E4-2248-BC64-8B84234BD4F0}"/>
              </a:ext>
            </a:extLst>
          </p:cNvPr>
          <p:cNvSpPr txBox="1"/>
          <p:nvPr/>
        </p:nvSpPr>
        <p:spPr>
          <a:xfrm>
            <a:off x="3862437" y="3662344"/>
            <a:ext cx="3910045" cy="461665"/>
          </a:xfrm>
          <a:prstGeom prst="rect">
            <a:avLst/>
          </a:prstGeom>
          <a:noFill/>
        </p:spPr>
        <p:txBody>
          <a:bodyPr wrap="none" rtlCol="0">
            <a:spAutoFit/>
          </a:bodyPr>
          <a:lstStyle/>
          <a:p>
            <a:r>
              <a:rPr kumimoji="1" lang="en-US" altLang="zh-CN" sz="2400" b="1" i="1" dirty="0"/>
              <a:t>👇 Code is open-sourced!</a:t>
            </a:r>
            <a:endParaRPr kumimoji="1" lang="zh-CN" altLang="en-US" sz="2400" b="1" i="1" dirty="0"/>
          </a:p>
        </p:txBody>
      </p:sp>
    </p:spTree>
    <p:extLst>
      <p:ext uri="{BB962C8B-B14F-4D97-AF65-F5344CB8AC3E}">
        <p14:creationId xmlns:p14="http://schemas.microsoft.com/office/powerpoint/2010/main" val="312698401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E35E9E6D-B1E9-4F08-8E83-0E081C425F53}" type="slidenum">
              <a:rPr lang="de-DE" smtClean="0"/>
              <a:pPr/>
              <a:t>25</a:t>
            </a:fld>
            <a:endParaRPr lang="de-DE"/>
          </a:p>
        </p:txBody>
      </p:sp>
      <p:grpSp>
        <p:nvGrpSpPr>
          <p:cNvPr id="2" name="组合 1">
            <a:extLst>
              <a:ext uri="{FF2B5EF4-FFF2-40B4-BE49-F238E27FC236}">
                <a16:creationId xmlns:a16="http://schemas.microsoft.com/office/drawing/2014/main" id="{0433ACC2-0317-413E-8B9B-AC31FC4932B6}"/>
              </a:ext>
            </a:extLst>
          </p:cNvPr>
          <p:cNvGrpSpPr/>
          <p:nvPr/>
        </p:nvGrpSpPr>
        <p:grpSpPr>
          <a:xfrm>
            <a:off x="1411143" y="1723440"/>
            <a:ext cx="8769263" cy="3411120"/>
            <a:chOff x="3503712" y="1916832"/>
            <a:chExt cx="6713164" cy="2258992"/>
          </a:xfrm>
        </p:grpSpPr>
        <p:grpSp>
          <p:nvGrpSpPr>
            <p:cNvPr id="11" name="Group 5">
              <a:extLst>
                <a:ext uri="{FF2B5EF4-FFF2-40B4-BE49-F238E27FC236}">
                  <a16:creationId xmlns:a16="http://schemas.microsoft.com/office/drawing/2014/main" id="{43627C55-C721-5D47-8A5C-2952AF18E0D6}"/>
                </a:ext>
              </a:extLst>
            </p:cNvPr>
            <p:cNvGrpSpPr/>
            <p:nvPr/>
          </p:nvGrpSpPr>
          <p:grpSpPr>
            <a:xfrm>
              <a:off x="3517560" y="3136621"/>
              <a:ext cx="6699316" cy="426244"/>
              <a:chOff x="1325234" y="2840262"/>
              <a:chExt cx="6912419" cy="568325"/>
            </a:xfrm>
          </p:grpSpPr>
          <p:sp>
            <p:nvSpPr>
              <p:cNvPr id="22" name="Freeform 9">
                <a:extLst>
                  <a:ext uri="{FF2B5EF4-FFF2-40B4-BE49-F238E27FC236}">
                    <a16:creationId xmlns:a16="http://schemas.microsoft.com/office/drawing/2014/main" id="{D30ED8EF-FEF4-4649-8BF9-587563DF3AAC}"/>
                  </a:ext>
                </a:extLst>
              </p:cNvPr>
              <p:cNvSpPr/>
              <p:nvPr/>
            </p:nvSpPr>
            <p:spPr bwMode="gray">
              <a:xfrm>
                <a:off x="2054340" y="2840262"/>
                <a:ext cx="6183313"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23" name="Freeform 10">
                <a:extLst>
                  <a:ext uri="{FF2B5EF4-FFF2-40B4-BE49-F238E27FC236}">
                    <a16:creationId xmlns:a16="http://schemas.microsoft.com/office/drawing/2014/main" id="{7285AE4F-15CE-A84A-8DEE-80A59A9A13E9}"/>
                  </a:ext>
                </a:extLst>
              </p:cNvPr>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24" name="Text Box 17">
                <a:extLst>
                  <a:ext uri="{FF2B5EF4-FFF2-40B4-BE49-F238E27FC236}">
                    <a16:creationId xmlns:a16="http://schemas.microsoft.com/office/drawing/2014/main" id="{05110A2A-F0C6-2E4C-AF8F-46721D54A6A0}"/>
                  </a:ext>
                </a:extLst>
              </p:cNvPr>
              <p:cNvSpPr txBox="1">
                <a:spLocks noChangeArrowheads="1"/>
              </p:cNvSpPr>
              <p:nvPr/>
            </p:nvSpPr>
            <p:spPr bwMode="gray">
              <a:xfrm>
                <a:off x="1522457" y="2913877"/>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b="1" dirty="0">
                    <a:solidFill>
                      <a:schemeClr val="bg1"/>
                    </a:solidFill>
                    <a:latin typeface="Helvetica" pitchFamily="2" charset="0"/>
                    <a:ea typeface="Microsoft YaHei" panose="020B0503020204020204" pitchFamily="34" charset="-122"/>
                    <a:cs typeface="Arial" panose="020B0604020202020204" pitchFamily="34" charset="0"/>
                  </a:rPr>
                  <a:t>3</a:t>
                </a:r>
              </a:p>
            </p:txBody>
          </p:sp>
          <p:sp>
            <p:nvSpPr>
              <p:cNvPr id="25" name="Text Box 13">
                <a:extLst>
                  <a:ext uri="{FF2B5EF4-FFF2-40B4-BE49-F238E27FC236}">
                    <a16:creationId xmlns:a16="http://schemas.microsoft.com/office/drawing/2014/main" id="{C28FEAF3-B441-0143-8E52-DD7D8881F587}"/>
                  </a:ext>
                </a:extLst>
              </p:cNvPr>
              <p:cNvSpPr txBox="1">
                <a:spLocks noChangeArrowheads="1"/>
              </p:cNvSpPr>
              <p:nvPr/>
            </p:nvSpPr>
            <p:spPr bwMode="gray">
              <a:xfrm>
                <a:off x="2077863" y="2964470"/>
                <a:ext cx="6102913" cy="319911"/>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000" b="1" dirty="0">
                    <a:solidFill>
                      <a:schemeClr val="bg1"/>
                    </a:solidFill>
                    <a:latin typeface="Helvetica" pitchFamily="2" charset="0"/>
                    <a:ea typeface="Microsoft YaHei" panose="020B0503020204020204" pitchFamily="34" charset="-122"/>
                    <a:cs typeface="Arial" panose="020B0604020202020204" pitchFamily="34" charset="0"/>
                  </a:rPr>
                  <a:t>Reducing Temporal Redundancy: Variable Frame Rate</a:t>
                </a:r>
                <a:endParaRPr lang="zh-CN" altLang="en-US" sz="2000" b="1"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12" name="Group 1">
              <a:extLst>
                <a:ext uri="{FF2B5EF4-FFF2-40B4-BE49-F238E27FC236}">
                  <a16:creationId xmlns:a16="http://schemas.microsoft.com/office/drawing/2014/main" id="{9424B437-741E-3949-A72F-6AB5C97E3F31}"/>
                </a:ext>
              </a:extLst>
            </p:cNvPr>
            <p:cNvGrpSpPr/>
            <p:nvPr/>
          </p:nvGrpSpPr>
          <p:grpSpPr>
            <a:xfrm>
              <a:off x="3503712" y="1916832"/>
              <a:ext cx="6713164" cy="426244"/>
              <a:chOff x="1325234" y="2077505"/>
              <a:chExt cx="6926708" cy="568325"/>
            </a:xfrm>
          </p:grpSpPr>
          <p:sp>
            <p:nvSpPr>
              <p:cNvPr id="18" name="Freeform 11">
                <a:extLst>
                  <a:ext uri="{FF2B5EF4-FFF2-40B4-BE49-F238E27FC236}">
                    <a16:creationId xmlns:a16="http://schemas.microsoft.com/office/drawing/2014/main" id="{43C0B1AF-DB31-3C46-A2F0-75DCE23E2DCA}"/>
                  </a:ext>
                </a:extLst>
              </p:cNvPr>
              <p:cNvSpPr/>
              <p:nvPr/>
            </p:nvSpPr>
            <p:spPr bwMode="gray">
              <a:xfrm>
                <a:off x="2054341" y="2077505"/>
                <a:ext cx="6197601"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dirty="0">
                  <a:latin typeface="Helvetica" pitchFamily="2" charset="0"/>
                  <a:ea typeface="Microsoft YaHei" panose="020B0503020204020204" pitchFamily="34" charset="-122"/>
                  <a:cs typeface="Arial" panose="020B0604020202020204" pitchFamily="34" charset="0"/>
                </a:endParaRPr>
              </a:p>
            </p:txBody>
          </p:sp>
          <p:sp>
            <p:nvSpPr>
              <p:cNvPr id="19" name="Freeform 12">
                <a:extLst>
                  <a:ext uri="{FF2B5EF4-FFF2-40B4-BE49-F238E27FC236}">
                    <a16:creationId xmlns:a16="http://schemas.microsoft.com/office/drawing/2014/main" id="{AF1B00B4-2443-E34F-90F8-3A0F28455B0B}"/>
                  </a:ext>
                </a:extLst>
              </p:cNvPr>
              <p:cNvSpPr/>
              <p:nvPr/>
            </p:nvSpPr>
            <p:spPr bwMode="gray">
              <a:xfrm>
                <a:off x="1325234" y="2077505"/>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dirty="0">
                  <a:latin typeface="Helvetica" pitchFamily="2" charset="0"/>
                  <a:ea typeface="Microsoft YaHei" panose="020B0503020204020204" pitchFamily="34" charset="-122"/>
                  <a:cs typeface="Arial" panose="020B0604020202020204" pitchFamily="34" charset="0"/>
                </a:endParaRPr>
              </a:p>
            </p:txBody>
          </p:sp>
          <p:sp>
            <p:nvSpPr>
              <p:cNvPr id="20" name="Text Box 16">
                <a:extLst>
                  <a:ext uri="{FF2B5EF4-FFF2-40B4-BE49-F238E27FC236}">
                    <a16:creationId xmlns:a16="http://schemas.microsoft.com/office/drawing/2014/main" id="{22173EBF-2A99-394B-A8EB-0643CAEE8E36}"/>
                  </a:ext>
                </a:extLst>
              </p:cNvPr>
              <p:cNvSpPr txBox="1">
                <a:spLocks noChangeArrowheads="1"/>
              </p:cNvSpPr>
              <p:nvPr/>
            </p:nvSpPr>
            <p:spPr bwMode="gray">
              <a:xfrm>
                <a:off x="1522814" y="2152633"/>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1</a:t>
                </a:r>
              </a:p>
            </p:txBody>
          </p:sp>
          <p:sp>
            <p:nvSpPr>
              <p:cNvPr id="21" name="Text Box 13">
                <a:extLst>
                  <a:ext uri="{FF2B5EF4-FFF2-40B4-BE49-F238E27FC236}">
                    <a16:creationId xmlns:a16="http://schemas.microsoft.com/office/drawing/2014/main" id="{D04C2462-89A6-F94C-92F1-50638D7858BC}"/>
                  </a:ext>
                </a:extLst>
              </p:cNvPr>
              <p:cNvSpPr txBox="1">
                <a:spLocks noChangeArrowheads="1"/>
              </p:cNvSpPr>
              <p:nvPr/>
            </p:nvSpPr>
            <p:spPr bwMode="gray">
              <a:xfrm>
                <a:off x="2080899" y="2174536"/>
                <a:ext cx="4452040" cy="374263"/>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Discrete Speech Tokens: Taxonomy</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13" name="Group 25">
              <a:extLst>
                <a:ext uri="{FF2B5EF4-FFF2-40B4-BE49-F238E27FC236}">
                  <a16:creationId xmlns:a16="http://schemas.microsoft.com/office/drawing/2014/main" id="{BC015302-E1F0-DE4C-A699-5C6549677B4E}"/>
                </a:ext>
              </a:extLst>
            </p:cNvPr>
            <p:cNvGrpSpPr/>
            <p:nvPr/>
          </p:nvGrpSpPr>
          <p:grpSpPr>
            <a:xfrm>
              <a:off x="3526786" y="2532968"/>
              <a:ext cx="6690090" cy="426244"/>
              <a:chOff x="1325234" y="2840262"/>
              <a:chExt cx="6902902" cy="568325"/>
            </a:xfrm>
          </p:grpSpPr>
          <p:sp>
            <p:nvSpPr>
              <p:cNvPr id="14" name="Freeform 9">
                <a:extLst>
                  <a:ext uri="{FF2B5EF4-FFF2-40B4-BE49-F238E27FC236}">
                    <a16:creationId xmlns:a16="http://schemas.microsoft.com/office/drawing/2014/main" id="{3C71AE1E-736D-3F47-82D8-031DC335C21D}"/>
                  </a:ext>
                </a:extLst>
              </p:cNvPr>
              <p:cNvSpPr/>
              <p:nvPr/>
            </p:nvSpPr>
            <p:spPr bwMode="gray">
              <a:xfrm>
                <a:off x="2054340" y="2840262"/>
                <a:ext cx="6173796"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15" name="Freeform 10">
                <a:extLst>
                  <a:ext uri="{FF2B5EF4-FFF2-40B4-BE49-F238E27FC236}">
                    <a16:creationId xmlns:a16="http://schemas.microsoft.com/office/drawing/2014/main" id="{8C2C2546-4FE0-2244-9503-253EA3BE0324}"/>
                  </a:ext>
                </a:extLst>
              </p:cNvPr>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16" name="Text Box 17">
                <a:extLst>
                  <a:ext uri="{FF2B5EF4-FFF2-40B4-BE49-F238E27FC236}">
                    <a16:creationId xmlns:a16="http://schemas.microsoft.com/office/drawing/2014/main" id="{019672C1-D909-0146-9CF4-F1D1A66F18C6}"/>
                  </a:ext>
                </a:extLst>
              </p:cNvPr>
              <p:cNvSpPr txBox="1">
                <a:spLocks noChangeArrowheads="1"/>
              </p:cNvSpPr>
              <p:nvPr/>
            </p:nvSpPr>
            <p:spPr bwMode="gray">
              <a:xfrm>
                <a:off x="1512938" y="2921595"/>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2</a:t>
                </a:r>
              </a:p>
            </p:txBody>
          </p:sp>
          <p:sp>
            <p:nvSpPr>
              <p:cNvPr id="17" name="Text Box 13">
                <a:extLst>
                  <a:ext uri="{FF2B5EF4-FFF2-40B4-BE49-F238E27FC236}">
                    <a16:creationId xmlns:a16="http://schemas.microsoft.com/office/drawing/2014/main" id="{A881AE16-3691-5D49-8D34-35D87323E38B}"/>
                  </a:ext>
                </a:extLst>
              </p:cNvPr>
              <p:cNvSpPr txBox="1">
                <a:spLocks noChangeArrowheads="1"/>
              </p:cNvSpPr>
              <p:nvPr/>
            </p:nvSpPr>
            <p:spPr bwMode="gray">
              <a:xfrm>
                <a:off x="2080899" y="2937294"/>
                <a:ext cx="5596945" cy="374263"/>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Reducing Speaker Redundancy: Disentanglement</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33" name="Group 25">
              <a:extLst>
                <a:ext uri="{FF2B5EF4-FFF2-40B4-BE49-F238E27FC236}">
                  <a16:creationId xmlns:a16="http://schemas.microsoft.com/office/drawing/2014/main" id="{824BA7D2-66E9-2549-AC35-DF92BA406BC4}"/>
                </a:ext>
              </a:extLst>
            </p:cNvPr>
            <p:cNvGrpSpPr/>
            <p:nvPr/>
          </p:nvGrpSpPr>
          <p:grpSpPr>
            <a:xfrm>
              <a:off x="3503712" y="3749580"/>
              <a:ext cx="6713163" cy="426244"/>
              <a:chOff x="1325234" y="2781270"/>
              <a:chExt cx="6914189" cy="568325"/>
            </a:xfrm>
          </p:grpSpPr>
          <p:sp>
            <p:nvSpPr>
              <p:cNvPr id="34" name="Freeform 9">
                <a:extLst>
                  <a:ext uri="{FF2B5EF4-FFF2-40B4-BE49-F238E27FC236}">
                    <a16:creationId xmlns:a16="http://schemas.microsoft.com/office/drawing/2014/main" id="{2C71AA3D-96F1-2547-9D7A-5A4EF95C20B7}"/>
                  </a:ext>
                </a:extLst>
              </p:cNvPr>
              <p:cNvSpPr/>
              <p:nvPr/>
            </p:nvSpPr>
            <p:spPr bwMode="gray">
              <a:xfrm>
                <a:off x="2054340" y="2781270"/>
                <a:ext cx="6185083"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35" name="Freeform 10">
                <a:extLst>
                  <a:ext uri="{FF2B5EF4-FFF2-40B4-BE49-F238E27FC236}">
                    <a16:creationId xmlns:a16="http://schemas.microsoft.com/office/drawing/2014/main" id="{254453D4-B766-804B-9EC1-D4BE27F7C9E3}"/>
                  </a:ext>
                </a:extLst>
              </p:cNvPr>
              <p:cNvSpPr/>
              <p:nvPr/>
            </p:nvSpPr>
            <p:spPr bwMode="gray">
              <a:xfrm>
                <a:off x="1325234" y="2781270"/>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36" name="Text Box 17">
                <a:extLst>
                  <a:ext uri="{FF2B5EF4-FFF2-40B4-BE49-F238E27FC236}">
                    <a16:creationId xmlns:a16="http://schemas.microsoft.com/office/drawing/2014/main" id="{F3F9F610-8508-1340-AAED-2C32A41BD549}"/>
                  </a:ext>
                </a:extLst>
              </p:cNvPr>
              <p:cNvSpPr txBox="1">
                <a:spLocks noChangeArrowheads="1"/>
              </p:cNvSpPr>
              <p:nvPr/>
            </p:nvSpPr>
            <p:spPr bwMode="gray">
              <a:xfrm>
                <a:off x="1522457" y="2854554"/>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4</a:t>
                </a:r>
              </a:p>
            </p:txBody>
          </p:sp>
          <p:sp>
            <p:nvSpPr>
              <p:cNvPr id="37" name="Text Box 13">
                <a:extLst>
                  <a:ext uri="{FF2B5EF4-FFF2-40B4-BE49-F238E27FC236}">
                    <a16:creationId xmlns:a16="http://schemas.microsoft.com/office/drawing/2014/main" id="{85742639-3121-B043-AB6A-6ED6DB5658E7}"/>
                  </a:ext>
                </a:extLst>
              </p:cNvPr>
              <p:cNvSpPr txBox="1">
                <a:spLocks noChangeArrowheads="1"/>
              </p:cNvSpPr>
              <p:nvPr/>
            </p:nvSpPr>
            <p:spPr bwMode="gray">
              <a:xfrm>
                <a:off x="2090764" y="2871246"/>
                <a:ext cx="4443994" cy="374264"/>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Conclusion</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sp>
        <p:nvSpPr>
          <p:cNvPr id="3" name="标题 2">
            <a:extLst>
              <a:ext uri="{FF2B5EF4-FFF2-40B4-BE49-F238E27FC236}">
                <a16:creationId xmlns:a16="http://schemas.microsoft.com/office/drawing/2014/main" id="{CB31DD51-A21F-0946-820A-E7AE927CADD7}"/>
              </a:ext>
            </a:extLst>
          </p:cNvPr>
          <p:cNvSpPr>
            <a:spLocks noGrp="1"/>
          </p:cNvSpPr>
          <p:nvPr>
            <p:ph type="title"/>
          </p:nvPr>
        </p:nvSpPr>
        <p:spPr/>
        <p:txBody>
          <a:bodyPr/>
          <a:lstStyle/>
          <a:p>
            <a:r>
              <a:rPr lang="en-US" altLang="zh-CN" dirty="0"/>
              <a:t>Contents</a:t>
            </a:r>
            <a:endParaRPr lang="zh-CN" altLang="en-US" dirty="0"/>
          </a:p>
        </p:txBody>
      </p:sp>
    </p:spTree>
    <p:extLst>
      <p:ext uri="{BB962C8B-B14F-4D97-AF65-F5344CB8AC3E}">
        <p14:creationId xmlns:p14="http://schemas.microsoft.com/office/powerpoint/2010/main" val="311982501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3F06B-AEA2-9D49-BFA1-BB9CC02A922A}"/>
              </a:ext>
            </a:extLst>
          </p:cNvPr>
          <p:cNvSpPr>
            <a:spLocks noGrp="1"/>
          </p:cNvSpPr>
          <p:nvPr>
            <p:ph type="title"/>
          </p:nvPr>
        </p:nvSpPr>
        <p:spPr/>
        <p:txBody>
          <a:bodyPr/>
          <a:lstStyle/>
          <a:p>
            <a:r>
              <a:rPr kumimoji="1" lang="en-US" altLang="zh-CN" dirty="0"/>
              <a:t>Frame Rate &amp; Bitrate: Some Concepts</a:t>
            </a:r>
            <a:endParaRPr kumimoji="1" lang="zh-CN" altLang="en-US" dirty="0"/>
          </a:p>
        </p:txBody>
      </p:sp>
      <p:sp>
        <p:nvSpPr>
          <p:cNvPr id="4" name="灯片编号占位符 3">
            <a:extLst>
              <a:ext uri="{FF2B5EF4-FFF2-40B4-BE49-F238E27FC236}">
                <a16:creationId xmlns:a16="http://schemas.microsoft.com/office/drawing/2014/main" id="{15ECEE8E-5F16-B248-AE53-3F64348EEBA4}"/>
              </a:ext>
            </a:extLst>
          </p:cNvPr>
          <p:cNvSpPr>
            <a:spLocks noGrp="1"/>
          </p:cNvSpPr>
          <p:nvPr>
            <p:ph type="sldNum" sz="quarter" idx="12"/>
          </p:nvPr>
        </p:nvSpPr>
        <p:spPr/>
        <p:txBody>
          <a:bodyPr/>
          <a:lstStyle/>
          <a:p>
            <a:fld id="{E35E9E6D-B1E9-4F08-8E83-0E081C425F53}" type="slidenum">
              <a:rPr lang="de-DE" smtClean="0"/>
              <a:pPr/>
              <a:t>26</a:t>
            </a:fld>
            <a:endParaRPr lang="de-DE" dirty="0"/>
          </a:p>
        </p:txBody>
      </p:sp>
      <p:grpSp>
        <p:nvGrpSpPr>
          <p:cNvPr id="101" name="组合 100">
            <a:extLst>
              <a:ext uri="{FF2B5EF4-FFF2-40B4-BE49-F238E27FC236}">
                <a16:creationId xmlns:a16="http://schemas.microsoft.com/office/drawing/2014/main" id="{CCA9ECA9-50DE-F041-B8EF-6764B3632A71}"/>
              </a:ext>
            </a:extLst>
          </p:cNvPr>
          <p:cNvGrpSpPr/>
          <p:nvPr/>
        </p:nvGrpSpPr>
        <p:grpSpPr>
          <a:xfrm>
            <a:off x="6675185" y="859757"/>
            <a:ext cx="4299991" cy="1724286"/>
            <a:chOff x="1606574" y="2408819"/>
            <a:chExt cx="4299991" cy="1724286"/>
          </a:xfrm>
        </p:grpSpPr>
        <p:sp>
          <p:nvSpPr>
            <p:cNvPr id="7" name="矩形: 圆角 121">
              <a:extLst>
                <a:ext uri="{FF2B5EF4-FFF2-40B4-BE49-F238E27FC236}">
                  <a16:creationId xmlns:a16="http://schemas.microsoft.com/office/drawing/2014/main" id="{4563A0EA-57FC-5F45-82C5-2965061DADD2}"/>
                </a:ext>
              </a:extLst>
            </p:cNvPr>
            <p:cNvSpPr/>
            <p:nvPr/>
          </p:nvSpPr>
          <p:spPr>
            <a:xfrm>
              <a:off x="1606574" y="2408819"/>
              <a:ext cx="4299991" cy="1720744"/>
            </a:xfrm>
            <a:prstGeom prst="roundRect">
              <a:avLst/>
            </a:prstGeom>
            <a:solidFill>
              <a:schemeClr val="bg1">
                <a:lumMod val="95000"/>
              </a:schemeClr>
            </a:solidFill>
            <a:ln w="0"/>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cxnSp>
          <p:nvCxnSpPr>
            <p:cNvPr id="8" name="直线箭头连接符 7">
              <a:extLst>
                <a:ext uri="{FF2B5EF4-FFF2-40B4-BE49-F238E27FC236}">
                  <a16:creationId xmlns:a16="http://schemas.microsoft.com/office/drawing/2014/main" id="{C1F1246E-1110-914C-AD01-8E8EC2D22D79}"/>
                </a:ext>
              </a:extLst>
            </p:cNvPr>
            <p:cNvCxnSpPr>
              <a:cxnSpLocks/>
            </p:cNvCxnSpPr>
            <p:nvPr/>
          </p:nvCxnSpPr>
          <p:spPr>
            <a:xfrm flipV="1">
              <a:off x="2208682" y="3192731"/>
              <a:ext cx="2335207" cy="26839"/>
            </a:xfrm>
            <a:prstGeom prst="straightConnector1">
              <a:avLst/>
            </a:prstGeom>
            <a:noFill/>
            <a:ln w="28575" cap="flat" cmpd="sng" algn="ctr">
              <a:solidFill>
                <a:sysClr val="windowText" lastClr="000000"/>
              </a:solidFill>
              <a:prstDash val="solid"/>
              <a:miter lim="800000"/>
              <a:tailEnd type="triangle"/>
            </a:ln>
            <a:effectLst/>
          </p:spPr>
        </p:cxnSp>
        <p:sp>
          <p:nvSpPr>
            <p:cNvPr id="9" name="梯形 8">
              <a:extLst>
                <a:ext uri="{FF2B5EF4-FFF2-40B4-BE49-F238E27FC236}">
                  <a16:creationId xmlns:a16="http://schemas.microsoft.com/office/drawing/2014/main" id="{CCDA5824-27CB-0E43-9D3D-28AAFEDB2FF2}"/>
                </a:ext>
              </a:extLst>
            </p:cNvPr>
            <p:cNvSpPr/>
            <p:nvPr/>
          </p:nvSpPr>
          <p:spPr>
            <a:xfrm rot="5400000">
              <a:off x="2439617" y="2703990"/>
              <a:ext cx="735985" cy="1034159"/>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圆角矩形 9">
              <a:extLst>
                <a:ext uri="{FF2B5EF4-FFF2-40B4-BE49-F238E27FC236}">
                  <a16:creationId xmlns:a16="http://schemas.microsoft.com/office/drawing/2014/main" id="{3774E07E-586A-6A49-96FB-0960BF864801}"/>
                </a:ext>
              </a:extLst>
            </p:cNvPr>
            <p:cNvSpPr/>
            <p:nvPr/>
          </p:nvSpPr>
          <p:spPr>
            <a:xfrm>
              <a:off x="3424314" y="3041728"/>
              <a:ext cx="921062" cy="334482"/>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11" name="Picture 2">
              <a:extLst>
                <a:ext uri="{FF2B5EF4-FFF2-40B4-BE49-F238E27FC236}">
                  <a16:creationId xmlns:a16="http://schemas.microsoft.com/office/drawing/2014/main" id="{C13DC6AB-65A8-D047-BE88-82EDED681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635" y="2534308"/>
              <a:ext cx="511662" cy="137052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02CE0362-F164-F141-B2CD-92EA73E34C8E}"/>
                </a:ext>
              </a:extLst>
            </p:cNvPr>
            <p:cNvSpPr txBox="1"/>
            <p:nvPr/>
          </p:nvSpPr>
          <p:spPr>
            <a:xfrm>
              <a:off x="2333761" y="3050293"/>
              <a:ext cx="947695"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Encoder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sp>
          <p:nvSpPr>
            <p:cNvPr id="13" name="椭圆 12">
              <a:extLst>
                <a:ext uri="{FF2B5EF4-FFF2-40B4-BE49-F238E27FC236}">
                  <a16:creationId xmlns:a16="http://schemas.microsoft.com/office/drawing/2014/main" id="{C1A4CDCF-EB76-4D46-9CF0-EA05FAB80F31}"/>
                </a:ext>
              </a:extLst>
            </p:cNvPr>
            <p:cNvSpPr/>
            <p:nvPr/>
          </p:nvSpPr>
          <p:spPr>
            <a:xfrm>
              <a:off x="4543889" y="2602985"/>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椭圆 13">
              <a:extLst>
                <a:ext uri="{FF2B5EF4-FFF2-40B4-BE49-F238E27FC236}">
                  <a16:creationId xmlns:a16="http://schemas.microsoft.com/office/drawing/2014/main" id="{F6B264D5-EB89-4342-97E5-710E6D40D585}"/>
                </a:ext>
              </a:extLst>
            </p:cNvPr>
            <p:cNvSpPr/>
            <p:nvPr/>
          </p:nvSpPr>
          <p:spPr>
            <a:xfrm>
              <a:off x="4543889" y="2848314"/>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AC86B757-555E-7C44-86BA-FF7F6FE9813B}"/>
                </a:ext>
              </a:extLst>
            </p:cNvPr>
            <p:cNvSpPr/>
            <p:nvPr/>
          </p:nvSpPr>
          <p:spPr>
            <a:xfrm>
              <a:off x="4543889" y="3093642"/>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FAD089DD-EF73-9F47-BA03-BC60C431B4A2}"/>
                </a:ext>
              </a:extLst>
            </p:cNvPr>
            <p:cNvSpPr/>
            <p:nvPr/>
          </p:nvSpPr>
          <p:spPr>
            <a:xfrm>
              <a:off x="4543889" y="3338971"/>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CF2B7C5E-7B03-AC48-A67B-25F938D9C705}"/>
                </a:ext>
              </a:extLst>
            </p:cNvPr>
            <p:cNvSpPr/>
            <p:nvPr/>
          </p:nvSpPr>
          <p:spPr>
            <a:xfrm>
              <a:off x="4543889" y="3584299"/>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C5E1D6C9-8114-934B-B291-DD19791A1271}"/>
                </a:ext>
              </a:extLst>
            </p:cNvPr>
            <p:cNvSpPr/>
            <p:nvPr/>
          </p:nvSpPr>
          <p:spPr>
            <a:xfrm>
              <a:off x="4828285" y="2602985"/>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644AB334-67FE-4F44-B44A-C4427B3AC775}"/>
                </a:ext>
              </a:extLst>
            </p:cNvPr>
            <p:cNvSpPr/>
            <p:nvPr/>
          </p:nvSpPr>
          <p:spPr>
            <a:xfrm>
              <a:off x="4828285" y="2848314"/>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椭圆 19">
              <a:extLst>
                <a:ext uri="{FF2B5EF4-FFF2-40B4-BE49-F238E27FC236}">
                  <a16:creationId xmlns:a16="http://schemas.microsoft.com/office/drawing/2014/main" id="{0719EC88-74E0-914D-916D-A0C5C3A6FAA0}"/>
                </a:ext>
              </a:extLst>
            </p:cNvPr>
            <p:cNvSpPr/>
            <p:nvPr/>
          </p:nvSpPr>
          <p:spPr>
            <a:xfrm>
              <a:off x="4828285" y="3093642"/>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1" name="椭圆 20">
              <a:extLst>
                <a:ext uri="{FF2B5EF4-FFF2-40B4-BE49-F238E27FC236}">
                  <a16:creationId xmlns:a16="http://schemas.microsoft.com/office/drawing/2014/main" id="{6286CBF6-63B5-884B-9A6E-3CE97BB45EA6}"/>
                </a:ext>
              </a:extLst>
            </p:cNvPr>
            <p:cNvSpPr/>
            <p:nvPr/>
          </p:nvSpPr>
          <p:spPr>
            <a:xfrm>
              <a:off x="4828285" y="3338971"/>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2" name="椭圆 21">
              <a:extLst>
                <a:ext uri="{FF2B5EF4-FFF2-40B4-BE49-F238E27FC236}">
                  <a16:creationId xmlns:a16="http://schemas.microsoft.com/office/drawing/2014/main" id="{A527CBBB-E31C-B643-B340-4742F49D02A2}"/>
                </a:ext>
              </a:extLst>
            </p:cNvPr>
            <p:cNvSpPr/>
            <p:nvPr/>
          </p:nvSpPr>
          <p:spPr>
            <a:xfrm>
              <a:off x="4828285" y="3584299"/>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3" name="椭圆 22">
              <a:extLst>
                <a:ext uri="{FF2B5EF4-FFF2-40B4-BE49-F238E27FC236}">
                  <a16:creationId xmlns:a16="http://schemas.microsoft.com/office/drawing/2014/main" id="{AAE475D3-6052-8C44-9B11-86AD74E7FD2C}"/>
                </a:ext>
              </a:extLst>
            </p:cNvPr>
            <p:cNvSpPr/>
            <p:nvPr/>
          </p:nvSpPr>
          <p:spPr>
            <a:xfrm>
              <a:off x="5112681" y="2602985"/>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 name="椭圆 23">
              <a:extLst>
                <a:ext uri="{FF2B5EF4-FFF2-40B4-BE49-F238E27FC236}">
                  <a16:creationId xmlns:a16="http://schemas.microsoft.com/office/drawing/2014/main" id="{DCB4FC0F-2164-E045-B37E-9563F13D4F0C}"/>
                </a:ext>
              </a:extLst>
            </p:cNvPr>
            <p:cNvSpPr/>
            <p:nvPr/>
          </p:nvSpPr>
          <p:spPr>
            <a:xfrm>
              <a:off x="5112681" y="2848314"/>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 name="椭圆 24">
              <a:extLst>
                <a:ext uri="{FF2B5EF4-FFF2-40B4-BE49-F238E27FC236}">
                  <a16:creationId xmlns:a16="http://schemas.microsoft.com/office/drawing/2014/main" id="{F2A0ED0A-B1BB-8345-ABA0-15685129A8DD}"/>
                </a:ext>
              </a:extLst>
            </p:cNvPr>
            <p:cNvSpPr/>
            <p:nvPr/>
          </p:nvSpPr>
          <p:spPr>
            <a:xfrm>
              <a:off x="5112681" y="3093642"/>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 name="椭圆 25">
              <a:extLst>
                <a:ext uri="{FF2B5EF4-FFF2-40B4-BE49-F238E27FC236}">
                  <a16:creationId xmlns:a16="http://schemas.microsoft.com/office/drawing/2014/main" id="{E28D529E-64C1-0040-9162-3B0C20554A3B}"/>
                </a:ext>
              </a:extLst>
            </p:cNvPr>
            <p:cNvSpPr/>
            <p:nvPr/>
          </p:nvSpPr>
          <p:spPr>
            <a:xfrm>
              <a:off x="5112681" y="3338971"/>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椭圆 26">
              <a:extLst>
                <a:ext uri="{FF2B5EF4-FFF2-40B4-BE49-F238E27FC236}">
                  <a16:creationId xmlns:a16="http://schemas.microsoft.com/office/drawing/2014/main" id="{03616E7A-3BC3-F44A-953F-776B36C24994}"/>
                </a:ext>
              </a:extLst>
            </p:cNvPr>
            <p:cNvSpPr/>
            <p:nvPr/>
          </p:nvSpPr>
          <p:spPr>
            <a:xfrm>
              <a:off x="5112681" y="3584299"/>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文本框 50">
              <a:extLst>
                <a:ext uri="{FF2B5EF4-FFF2-40B4-BE49-F238E27FC236}">
                  <a16:creationId xmlns:a16="http://schemas.microsoft.com/office/drawing/2014/main" id="{C6B2C4C4-FD06-1F4D-88C3-109616D05781}"/>
                </a:ext>
              </a:extLst>
            </p:cNvPr>
            <p:cNvSpPr txBox="1"/>
            <p:nvPr/>
          </p:nvSpPr>
          <p:spPr>
            <a:xfrm>
              <a:off x="5318397" y="3036965"/>
              <a:ext cx="514885"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time</a:t>
              </a:r>
              <a:endParaRPr kumimoji="1" lang="zh-CN" altLang="en-US" sz="1200" i="1">
                <a:latin typeface="Microsoft YaHei" panose="020B0503020204020204" pitchFamily="34" charset="-122"/>
                <a:ea typeface="Microsoft YaHei" panose="020B0503020204020204" pitchFamily="34" charset="-122"/>
              </a:endParaRPr>
            </a:p>
          </p:txBody>
        </p:sp>
        <p:sp>
          <p:nvSpPr>
            <p:cNvPr id="52" name="文本框 51">
              <a:extLst>
                <a:ext uri="{FF2B5EF4-FFF2-40B4-BE49-F238E27FC236}">
                  <a16:creationId xmlns:a16="http://schemas.microsoft.com/office/drawing/2014/main" id="{FD34321A-B925-2946-A9C2-1FF991C5A466}"/>
                </a:ext>
              </a:extLst>
            </p:cNvPr>
            <p:cNvSpPr txBox="1"/>
            <p:nvPr/>
          </p:nvSpPr>
          <p:spPr>
            <a:xfrm>
              <a:off x="4441228" y="3814025"/>
              <a:ext cx="948849"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quantizers</a:t>
              </a:r>
              <a:endParaRPr kumimoji="1" lang="zh-CN" altLang="en-US" sz="1200" i="1">
                <a:latin typeface="Microsoft YaHei" panose="020B0503020204020204" pitchFamily="34" charset="-122"/>
                <a:ea typeface="Microsoft YaHei" panose="020B0503020204020204" pitchFamily="34" charset="-122"/>
              </a:endParaRPr>
            </a:p>
          </p:txBody>
        </p:sp>
        <p:cxnSp>
          <p:nvCxnSpPr>
            <p:cNvPr id="53" name="直线箭头连接符 52">
              <a:extLst>
                <a:ext uri="{FF2B5EF4-FFF2-40B4-BE49-F238E27FC236}">
                  <a16:creationId xmlns:a16="http://schemas.microsoft.com/office/drawing/2014/main" id="{B1F54B8C-77E1-7544-A00C-1E22F06624E6}"/>
                </a:ext>
              </a:extLst>
            </p:cNvPr>
            <p:cNvCxnSpPr/>
            <p:nvPr/>
          </p:nvCxnSpPr>
          <p:spPr>
            <a:xfrm>
              <a:off x="4508213" y="3830018"/>
              <a:ext cx="888842"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43A88D19-26C9-BE49-BE93-BF51AC11F80A}"/>
                </a:ext>
              </a:extLst>
            </p:cNvPr>
            <p:cNvCxnSpPr>
              <a:cxnSpLocks/>
            </p:cNvCxnSpPr>
            <p:nvPr/>
          </p:nvCxnSpPr>
          <p:spPr>
            <a:xfrm>
              <a:off x="5397055" y="2602985"/>
              <a:ext cx="0" cy="1158774"/>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50710BA5-43B1-3D41-AEE5-24F7FE838B2F}"/>
                </a:ext>
              </a:extLst>
            </p:cNvPr>
            <p:cNvSpPr txBox="1"/>
            <p:nvPr/>
          </p:nvSpPr>
          <p:spPr>
            <a:xfrm>
              <a:off x="2653283" y="3794551"/>
              <a:ext cx="1779333" cy="338554"/>
            </a:xfrm>
            <a:prstGeom prst="rect">
              <a:avLst/>
            </a:prstGeom>
            <a:noFill/>
          </p:spPr>
          <p:txBody>
            <a:bodyPr wrap="none" rtlCol="0">
              <a:spAutoFit/>
            </a:bodyPr>
            <a:lstStyle/>
            <a:p>
              <a:pPr algn="l"/>
              <a:r>
                <a:rPr kumimoji="1" lang="en-US" altLang="zh-CN" sz="1600" b="1">
                  <a:latin typeface="Microsoft YaHei" panose="020B0503020204020204" pitchFamily="34" charset="-122"/>
                  <a:ea typeface="Microsoft YaHei" panose="020B0503020204020204" pitchFamily="34" charset="-122"/>
                </a:rPr>
                <a:t>Standard codec</a:t>
              </a:r>
              <a:endParaRPr kumimoji="1" lang="zh-CN" altLang="en-US" sz="1600" b="1">
                <a:latin typeface="Microsoft YaHei" panose="020B0503020204020204" pitchFamily="34" charset="-122"/>
                <a:ea typeface="Microsoft YaHei" panose="020B0503020204020204" pitchFamily="34" charset="-122"/>
              </a:endParaRPr>
            </a:p>
          </p:txBody>
        </p:sp>
      </p:grpSp>
      <p:grpSp>
        <p:nvGrpSpPr>
          <p:cNvPr id="102" name="组合 101">
            <a:extLst>
              <a:ext uri="{FF2B5EF4-FFF2-40B4-BE49-F238E27FC236}">
                <a16:creationId xmlns:a16="http://schemas.microsoft.com/office/drawing/2014/main" id="{D82AF0A7-0890-0F40-B702-A2FD07EED292}"/>
              </a:ext>
            </a:extLst>
          </p:cNvPr>
          <p:cNvGrpSpPr/>
          <p:nvPr/>
        </p:nvGrpSpPr>
        <p:grpSpPr>
          <a:xfrm>
            <a:off x="6675184" y="4507665"/>
            <a:ext cx="4299991" cy="1759609"/>
            <a:chOff x="1650423" y="4380988"/>
            <a:chExt cx="4299991" cy="1759609"/>
          </a:xfrm>
        </p:grpSpPr>
        <p:sp>
          <p:nvSpPr>
            <p:cNvPr id="5" name="矩形: 圆角 121">
              <a:extLst>
                <a:ext uri="{FF2B5EF4-FFF2-40B4-BE49-F238E27FC236}">
                  <a16:creationId xmlns:a16="http://schemas.microsoft.com/office/drawing/2014/main" id="{65A1616E-7242-3941-9F44-98FD9AFF81FC}"/>
                </a:ext>
              </a:extLst>
            </p:cNvPr>
            <p:cNvSpPr/>
            <p:nvPr/>
          </p:nvSpPr>
          <p:spPr>
            <a:xfrm>
              <a:off x="1650423" y="4380988"/>
              <a:ext cx="4299991" cy="1720744"/>
            </a:xfrm>
            <a:prstGeom prst="roundRect">
              <a:avLst/>
            </a:prstGeom>
            <a:solidFill>
              <a:schemeClr val="bg1">
                <a:lumMod val="95000"/>
              </a:schemeClr>
            </a:solidFill>
            <a:ln w="0"/>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cxnSp>
          <p:nvCxnSpPr>
            <p:cNvPr id="35" name="直线箭头连接符 34">
              <a:extLst>
                <a:ext uri="{FF2B5EF4-FFF2-40B4-BE49-F238E27FC236}">
                  <a16:creationId xmlns:a16="http://schemas.microsoft.com/office/drawing/2014/main" id="{A8CB6540-AB38-3A40-8392-BBBD713875CF}"/>
                </a:ext>
              </a:extLst>
            </p:cNvPr>
            <p:cNvCxnSpPr>
              <a:cxnSpLocks/>
            </p:cNvCxnSpPr>
            <p:nvPr/>
          </p:nvCxnSpPr>
          <p:spPr>
            <a:xfrm flipV="1">
              <a:off x="2188819" y="5065816"/>
              <a:ext cx="2335207" cy="26839"/>
            </a:xfrm>
            <a:prstGeom prst="straightConnector1">
              <a:avLst/>
            </a:prstGeom>
            <a:noFill/>
            <a:ln w="28575" cap="flat" cmpd="sng" algn="ctr">
              <a:solidFill>
                <a:sysClr val="windowText" lastClr="000000"/>
              </a:solidFill>
              <a:prstDash val="solid"/>
              <a:miter lim="800000"/>
              <a:tailEnd type="triangle"/>
            </a:ln>
            <a:effectLst/>
          </p:spPr>
        </p:cxnSp>
        <p:sp>
          <p:nvSpPr>
            <p:cNvPr id="36" name="梯形 35">
              <a:extLst>
                <a:ext uri="{FF2B5EF4-FFF2-40B4-BE49-F238E27FC236}">
                  <a16:creationId xmlns:a16="http://schemas.microsoft.com/office/drawing/2014/main" id="{76AD0E75-7210-3B45-BFC3-D0D80FD030CE}"/>
                </a:ext>
              </a:extLst>
            </p:cNvPr>
            <p:cNvSpPr/>
            <p:nvPr/>
          </p:nvSpPr>
          <p:spPr>
            <a:xfrm rot="5400000">
              <a:off x="2419754" y="4577075"/>
              <a:ext cx="735985" cy="1034159"/>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7" name="圆角矩形 36">
              <a:extLst>
                <a:ext uri="{FF2B5EF4-FFF2-40B4-BE49-F238E27FC236}">
                  <a16:creationId xmlns:a16="http://schemas.microsoft.com/office/drawing/2014/main" id="{0E2F0E35-9287-FE45-8434-1E82D4150725}"/>
                </a:ext>
              </a:extLst>
            </p:cNvPr>
            <p:cNvSpPr/>
            <p:nvPr/>
          </p:nvSpPr>
          <p:spPr>
            <a:xfrm>
              <a:off x="3404451" y="4914813"/>
              <a:ext cx="921062" cy="334482"/>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38" name="Picture 2">
              <a:extLst>
                <a:ext uri="{FF2B5EF4-FFF2-40B4-BE49-F238E27FC236}">
                  <a16:creationId xmlns:a16="http://schemas.microsoft.com/office/drawing/2014/main" id="{C92D766C-6BEE-6B41-A719-F74A2B85F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772" y="4407393"/>
              <a:ext cx="511662" cy="1370524"/>
            </a:xfrm>
            <a:prstGeom prst="rect">
              <a:avLst/>
            </a:prstGeom>
            <a:noFill/>
            <a:extLst>
              <a:ext uri="{909E8E84-426E-40DD-AFC4-6F175D3DCCD1}">
                <a14:hiddenFill xmlns:a14="http://schemas.microsoft.com/office/drawing/2010/main">
                  <a:solidFill>
                    <a:srgbClr val="FFFFFF"/>
                  </a:solidFill>
                </a14:hiddenFill>
              </a:ext>
            </a:extLst>
          </p:spPr>
        </p:pic>
        <p:sp>
          <p:nvSpPr>
            <p:cNvPr id="39" name="文本框 38">
              <a:extLst>
                <a:ext uri="{FF2B5EF4-FFF2-40B4-BE49-F238E27FC236}">
                  <a16:creationId xmlns:a16="http://schemas.microsoft.com/office/drawing/2014/main" id="{405C5B7D-16B9-9040-AC08-05ED5E332AE6}"/>
                </a:ext>
              </a:extLst>
            </p:cNvPr>
            <p:cNvSpPr txBox="1"/>
            <p:nvPr/>
          </p:nvSpPr>
          <p:spPr>
            <a:xfrm>
              <a:off x="2313898" y="4923378"/>
              <a:ext cx="947695"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Encoder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sp>
          <p:nvSpPr>
            <p:cNvPr id="40" name="椭圆 39">
              <a:extLst>
                <a:ext uri="{FF2B5EF4-FFF2-40B4-BE49-F238E27FC236}">
                  <a16:creationId xmlns:a16="http://schemas.microsoft.com/office/drawing/2014/main" id="{0B387816-E6A4-7E4F-8A39-86C64F94A5CB}"/>
                </a:ext>
              </a:extLst>
            </p:cNvPr>
            <p:cNvSpPr/>
            <p:nvPr/>
          </p:nvSpPr>
          <p:spPr>
            <a:xfrm>
              <a:off x="4524026" y="4486558"/>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1" name="椭圆 40">
              <a:extLst>
                <a:ext uri="{FF2B5EF4-FFF2-40B4-BE49-F238E27FC236}">
                  <a16:creationId xmlns:a16="http://schemas.microsoft.com/office/drawing/2014/main" id="{45B0F69B-338C-A349-BCE1-0D71A1C2580A}"/>
                </a:ext>
              </a:extLst>
            </p:cNvPr>
            <p:cNvSpPr/>
            <p:nvPr/>
          </p:nvSpPr>
          <p:spPr>
            <a:xfrm>
              <a:off x="4524026" y="4731887"/>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椭圆 41">
              <a:extLst>
                <a:ext uri="{FF2B5EF4-FFF2-40B4-BE49-F238E27FC236}">
                  <a16:creationId xmlns:a16="http://schemas.microsoft.com/office/drawing/2014/main" id="{56B4B9BC-4234-7247-919D-FE7150A58698}"/>
                </a:ext>
              </a:extLst>
            </p:cNvPr>
            <p:cNvSpPr/>
            <p:nvPr/>
          </p:nvSpPr>
          <p:spPr>
            <a:xfrm>
              <a:off x="4524026" y="4977215"/>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3" name="椭圆 42">
              <a:extLst>
                <a:ext uri="{FF2B5EF4-FFF2-40B4-BE49-F238E27FC236}">
                  <a16:creationId xmlns:a16="http://schemas.microsoft.com/office/drawing/2014/main" id="{4F5E97DC-637B-D049-B9B3-5B3814D342D2}"/>
                </a:ext>
              </a:extLst>
            </p:cNvPr>
            <p:cNvSpPr/>
            <p:nvPr/>
          </p:nvSpPr>
          <p:spPr>
            <a:xfrm>
              <a:off x="4524026" y="5222544"/>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4" name="椭圆 43">
              <a:extLst>
                <a:ext uri="{FF2B5EF4-FFF2-40B4-BE49-F238E27FC236}">
                  <a16:creationId xmlns:a16="http://schemas.microsoft.com/office/drawing/2014/main" id="{56104FF5-FB1F-C341-A983-CC0896C0908A}"/>
                </a:ext>
              </a:extLst>
            </p:cNvPr>
            <p:cNvSpPr/>
            <p:nvPr/>
          </p:nvSpPr>
          <p:spPr>
            <a:xfrm>
              <a:off x="4524026" y="5467872"/>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5" name="椭圆 44">
              <a:extLst>
                <a:ext uri="{FF2B5EF4-FFF2-40B4-BE49-F238E27FC236}">
                  <a16:creationId xmlns:a16="http://schemas.microsoft.com/office/drawing/2014/main" id="{0A1B234F-C832-D247-A244-5C2415380A95}"/>
                </a:ext>
              </a:extLst>
            </p:cNvPr>
            <p:cNvSpPr/>
            <p:nvPr/>
          </p:nvSpPr>
          <p:spPr>
            <a:xfrm>
              <a:off x="4808422" y="4731887"/>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 name="椭圆 45">
              <a:extLst>
                <a:ext uri="{FF2B5EF4-FFF2-40B4-BE49-F238E27FC236}">
                  <a16:creationId xmlns:a16="http://schemas.microsoft.com/office/drawing/2014/main" id="{A27EF046-4974-FE43-98A1-255E9646DD8C}"/>
                </a:ext>
              </a:extLst>
            </p:cNvPr>
            <p:cNvSpPr/>
            <p:nvPr/>
          </p:nvSpPr>
          <p:spPr>
            <a:xfrm>
              <a:off x="4808422" y="5222544"/>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7" name="椭圆 46">
              <a:extLst>
                <a:ext uri="{FF2B5EF4-FFF2-40B4-BE49-F238E27FC236}">
                  <a16:creationId xmlns:a16="http://schemas.microsoft.com/office/drawing/2014/main" id="{BBB612F3-3A3D-C74C-A875-66B99BE6FD6E}"/>
                </a:ext>
              </a:extLst>
            </p:cNvPr>
            <p:cNvSpPr/>
            <p:nvPr/>
          </p:nvSpPr>
          <p:spPr>
            <a:xfrm>
              <a:off x="4808422" y="5467872"/>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8" name="椭圆 47">
              <a:extLst>
                <a:ext uri="{FF2B5EF4-FFF2-40B4-BE49-F238E27FC236}">
                  <a16:creationId xmlns:a16="http://schemas.microsoft.com/office/drawing/2014/main" id="{2AA0314B-0426-794E-B6BD-5DDB3DD9324D}"/>
                </a:ext>
              </a:extLst>
            </p:cNvPr>
            <p:cNvSpPr/>
            <p:nvPr/>
          </p:nvSpPr>
          <p:spPr>
            <a:xfrm>
              <a:off x="5092818" y="5222544"/>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9" name="椭圆 48">
              <a:extLst>
                <a:ext uri="{FF2B5EF4-FFF2-40B4-BE49-F238E27FC236}">
                  <a16:creationId xmlns:a16="http://schemas.microsoft.com/office/drawing/2014/main" id="{CC2108DA-B983-5547-A70A-1E089757B6F1}"/>
                </a:ext>
              </a:extLst>
            </p:cNvPr>
            <p:cNvSpPr/>
            <p:nvPr/>
          </p:nvSpPr>
          <p:spPr>
            <a:xfrm>
              <a:off x="4808422" y="4485161"/>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0" name="椭圆 49">
              <a:extLst>
                <a:ext uri="{FF2B5EF4-FFF2-40B4-BE49-F238E27FC236}">
                  <a16:creationId xmlns:a16="http://schemas.microsoft.com/office/drawing/2014/main" id="{B312DFC6-C905-3744-8621-EA81A3D5D16D}"/>
                </a:ext>
              </a:extLst>
            </p:cNvPr>
            <p:cNvSpPr/>
            <p:nvPr/>
          </p:nvSpPr>
          <p:spPr>
            <a:xfrm>
              <a:off x="5092818" y="4485161"/>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9" name="文本框 58">
              <a:extLst>
                <a:ext uri="{FF2B5EF4-FFF2-40B4-BE49-F238E27FC236}">
                  <a16:creationId xmlns:a16="http://schemas.microsoft.com/office/drawing/2014/main" id="{7796C90D-3153-5446-B8D7-5936D5F8EFCA}"/>
                </a:ext>
              </a:extLst>
            </p:cNvPr>
            <p:cNvSpPr txBox="1"/>
            <p:nvPr/>
          </p:nvSpPr>
          <p:spPr>
            <a:xfrm>
              <a:off x="5310038" y="4961558"/>
              <a:ext cx="514885"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time</a:t>
              </a:r>
              <a:endParaRPr kumimoji="1" lang="zh-CN" altLang="en-US" sz="1200" i="1">
                <a:latin typeface="Microsoft YaHei" panose="020B0503020204020204" pitchFamily="34" charset="-122"/>
                <a:ea typeface="Microsoft YaHei" panose="020B0503020204020204" pitchFamily="34" charset="-122"/>
              </a:endParaRPr>
            </a:p>
          </p:txBody>
        </p:sp>
        <p:sp>
          <p:nvSpPr>
            <p:cNvPr id="60" name="文本框 59">
              <a:extLst>
                <a:ext uri="{FF2B5EF4-FFF2-40B4-BE49-F238E27FC236}">
                  <a16:creationId xmlns:a16="http://schemas.microsoft.com/office/drawing/2014/main" id="{9BF7F134-D3A7-9949-97F4-311310E1B1C3}"/>
                </a:ext>
              </a:extLst>
            </p:cNvPr>
            <p:cNvSpPr txBox="1"/>
            <p:nvPr/>
          </p:nvSpPr>
          <p:spPr>
            <a:xfrm>
              <a:off x="4432869" y="5738618"/>
              <a:ext cx="948849"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quantizers</a:t>
              </a:r>
              <a:endParaRPr kumimoji="1" lang="zh-CN" altLang="en-US" sz="1200" i="1">
                <a:latin typeface="Microsoft YaHei" panose="020B0503020204020204" pitchFamily="34" charset="-122"/>
                <a:ea typeface="Microsoft YaHei" panose="020B0503020204020204" pitchFamily="34" charset="-122"/>
              </a:endParaRPr>
            </a:p>
          </p:txBody>
        </p:sp>
        <p:cxnSp>
          <p:nvCxnSpPr>
            <p:cNvPr id="61" name="直线箭头连接符 60">
              <a:extLst>
                <a:ext uri="{FF2B5EF4-FFF2-40B4-BE49-F238E27FC236}">
                  <a16:creationId xmlns:a16="http://schemas.microsoft.com/office/drawing/2014/main" id="{87EC8BE6-9875-694B-908C-1E85ED87EC2F}"/>
                </a:ext>
              </a:extLst>
            </p:cNvPr>
            <p:cNvCxnSpPr/>
            <p:nvPr/>
          </p:nvCxnSpPr>
          <p:spPr>
            <a:xfrm>
              <a:off x="4499854" y="5754611"/>
              <a:ext cx="888842"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5B3E0249-FAAF-8C4F-9954-46B26308FFBE}"/>
                </a:ext>
              </a:extLst>
            </p:cNvPr>
            <p:cNvCxnSpPr>
              <a:cxnSpLocks/>
            </p:cNvCxnSpPr>
            <p:nvPr/>
          </p:nvCxnSpPr>
          <p:spPr>
            <a:xfrm>
              <a:off x="5388696" y="4527578"/>
              <a:ext cx="0" cy="1158774"/>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91BEEEA9-FA04-5E4E-98C2-08FABBDB32B6}"/>
                </a:ext>
              </a:extLst>
            </p:cNvPr>
            <p:cNvSpPr txBox="1"/>
            <p:nvPr/>
          </p:nvSpPr>
          <p:spPr>
            <a:xfrm>
              <a:off x="2341530" y="5555822"/>
              <a:ext cx="1970604" cy="584775"/>
            </a:xfrm>
            <a:prstGeom prst="rect">
              <a:avLst/>
            </a:prstGeom>
            <a:noFill/>
          </p:spPr>
          <p:txBody>
            <a:bodyPr wrap="none" rtlCol="0">
              <a:spAutoFit/>
            </a:bodyPr>
            <a:lstStyle/>
            <a:p>
              <a:pPr algn="ctr"/>
              <a:r>
                <a:rPr kumimoji="1" lang="en-US" altLang="zh-CN" sz="1600" b="1">
                  <a:latin typeface="Microsoft YaHei" panose="020B0503020204020204" pitchFamily="34" charset="-122"/>
                  <a:ea typeface="Microsoft YaHei" panose="020B0503020204020204" pitchFamily="34" charset="-122"/>
                </a:rPr>
                <a:t>Variable-Bitrate</a:t>
              </a:r>
            </a:p>
            <a:p>
              <a:pPr algn="ctr"/>
              <a:r>
                <a:rPr kumimoji="1" lang="en-US" altLang="zh-CN" sz="1600" b="1">
                  <a:latin typeface="Microsoft YaHei" panose="020B0503020204020204" pitchFamily="34" charset="-122"/>
                  <a:ea typeface="Microsoft YaHei" panose="020B0503020204020204" pitchFamily="34" charset="-122"/>
                </a:rPr>
                <a:t>codec </a:t>
              </a:r>
              <a:r>
                <a:rPr kumimoji="1" lang="en-US" altLang="zh-CN" sz="1600">
                  <a:latin typeface="Microsoft YaHei" panose="020B0503020204020204" pitchFamily="34" charset="-122"/>
                  <a:ea typeface="Microsoft YaHei" panose="020B0503020204020204" pitchFamily="34" charset="-122"/>
                </a:rPr>
                <a:t>(e.g. VRVQ)</a:t>
              </a:r>
              <a:endParaRPr kumimoji="1" lang="zh-CN" altLang="en-US" sz="1600">
                <a:latin typeface="Microsoft YaHei" panose="020B0503020204020204" pitchFamily="34" charset="-122"/>
                <a:ea typeface="Microsoft YaHei" panose="020B0503020204020204" pitchFamily="34" charset="-122"/>
              </a:endParaRPr>
            </a:p>
          </p:txBody>
        </p:sp>
      </p:grpSp>
      <p:grpSp>
        <p:nvGrpSpPr>
          <p:cNvPr id="100" name="组合 99">
            <a:extLst>
              <a:ext uri="{FF2B5EF4-FFF2-40B4-BE49-F238E27FC236}">
                <a16:creationId xmlns:a16="http://schemas.microsoft.com/office/drawing/2014/main" id="{86841CD9-B740-B241-A4AB-78DCB97D9F8F}"/>
              </a:ext>
            </a:extLst>
          </p:cNvPr>
          <p:cNvGrpSpPr/>
          <p:nvPr/>
        </p:nvGrpSpPr>
        <p:grpSpPr>
          <a:xfrm>
            <a:off x="6675185" y="2655886"/>
            <a:ext cx="4299991" cy="1735798"/>
            <a:chOff x="6105078" y="2400892"/>
            <a:chExt cx="4299991" cy="1735798"/>
          </a:xfrm>
        </p:grpSpPr>
        <p:sp>
          <p:nvSpPr>
            <p:cNvPr id="6" name="矩形: 圆角 121">
              <a:extLst>
                <a:ext uri="{FF2B5EF4-FFF2-40B4-BE49-F238E27FC236}">
                  <a16:creationId xmlns:a16="http://schemas.microsoft.com/office/drawing/2014/main" id="{7E94D7F0-C346-E740-B016-CAE5A243CC04}"/>
                </a:ext>
              </a:extLst>
            </p:cNvPr>
            <p:cNvSpPr/>
            <p:nvPr/>
          </p:nvSpPr>
          <p:spPr>
            <a:xfrm>
              <a:off x="6105078" y="2400892"/>
              <a:ext cx="4299991" cy="1720744"/>
            </a:xfrm>
            <a:prstGeom prst="roundRect">
              <a:avLst/>
            </a:prstGeom>
            <a:solidFill>
              <a:schemeClr val="bg1">
                <a:lumMod val="95000"/>
              </a:schemeClr>
            </a:solidFill>
            <a:ln w="0"/>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cxnSp>
          <p:nvCxnSpPr>
            <p:cNvPr id="28" name="直线箭头连接符 27">
              <a:extLst>
                <a:ext uri="{FF2B5EF4-FFF2-40B4-BE49-F238E27FC236}">
                  <a16:creationId xmlns:a16="http://schemas.microsoft.com/office/drawing/2014/main" id="{6564323C-5308-2548-A24C-0AB47BDFAB0D}"/>
                </a:ext>
              </a:extLst>
            </p:cNvPr>
            <p:cNvCxnSpPr>
              <a:cxnSpLocks/>
            </p:cNvCxnSpPr>
            <p:nvPr/>
          </p:nvCxnSpPr>
          <p:spPr>
            <a:xfrm flipV="1">
              <a:off x="6682840" y="3128616"/>
              <a:ext cx="2335207" cy="26839"/>
            </a:xfrm>
            <a:prstGeom prst="straightConnector1">
              <a:avLst/>
            </a:prstGeom>
            <a:noFill/>
            <a:ln w="28575" cap="flat" cmpd="sng" algn="ctr">
              <a:solidFill>
                <a:sysClr val="windowText" lastClr="000000"/>
              </a:solidFill>
              <a:prstDash val="solid"/>
              <a:miter lim="800000"/>
              <a:tailEnd type="triangle"/>
            </a:ln>
            <a:effectLst/>
          </p:spPr>
        </p:cxnSp>
        <p:sp>
          <p:nvSpPr>
            <p:cNvPr id="29" name="梯形 28">
              <a:extLst>
                <a:ext uri="{FF2B5EF4-FFF2-40B4-BE49-F238E27FC236}">
                  <a16:creationId xmlns:a16="http://schemas.microsoft.com/office/drawing/2014/main" id="{B8F6CC48-AC36-A948-A665-E1F2829D773F}"/>
                </a:ext>
              </a:extLst>
            </p:cNvPr>
            <p:cNvSpPr/>
            <p:nvPr/>
          </p:nvSpPr>
          <p:spPr>
            <a:xfrm rot="5400000">
              <a:off x="6913775" y="2639875"/>
              <a:ext cx="735985" cy="1034159"/>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0" name="圆角矩形 29">
              <a:extLst>
                <a:ext uri="{FF2B5EF4-FFF2-40B4-BE49-F238E27FC236}">
                  <a16:creationId xmlns:a16="http://schemas.microsoft.com/office/drawing/2014/main" id="{38555425-47EB-A846-A3F6-3C1F1F568CDA}"/>
                </a:ext>
              </a:extLst>
            </p:cNvPr>
            <p:cNvSpPr/>
            <p:nvPr/>
          </p:nvSpPr>
          <p:spPr>
            <a:xfrm>
              <a:off x="7898472" y="2977613"/>
              <a:ext cx="921062" cy="334482"/>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31" name="Picture 2">
              <a:extLst>
                <a:ext uri="{FF2B5EF4-FFF2-40B4-BE49-F238E27FC236}">
                  <a16:creationId xmlns:a16="http://schemas.microsoft.com/office/drawing/2014/main" id="{0A45354D-B660-1341-AEDF-F1861A60B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9793" y="2470193"/>
              <a:ext cx="511662" cy="1370524"/>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a:extLst>
                <a:ext uri="{FF2B5EF4-FFF2-40B4-BE49-F238E27FC236}">
                  <a16:creationId xmlns:a16="http://schemas.microsoft.com/office/drawing/2014/main" id="{098F2414-4C9E-F849-B0A2-FBCA4DB9EC9B}"/>
                </a:ext>
              </a:extLst>
            </p:cNvPr>
            <p:cNvSpPr txBox="1"/>
            <p:nvPr/>
          </p:nvSpPr>
          <p:spPr>
            <a:xfrm>
              <a:off x="6807919" y="2986178"/>
              <a:ext cx="947695"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Encoder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sp>
          <p:nvSpPr>
            <p:cNvPr id="33" name="椭圆 32">
              <a:extLst>
                <a:ext uri="{FF2B5EF4-FFF2-40B4-BE49-F238E27FC236}">
                  <a16:creationId xmlns:a16="http://schemas.microsoft.com/office/drawing/2014/main" id="{DE69CC7E-0C61-BE40-8BAA-419F3F538D85}"/>
                </a:ext>
              </a:extLst>
            </p:cNvPr>
            <p:cNvSpPr/>
            <p:nvPr/>
          </p:nvSpPr>
          <p:spPr>
            <a:xfrm>
              <a:off x="9018047" y="2784199"/>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4" name="椭圆 33">
              <a:extLst>
                <a:ext uri="{FF2B5EF4-FFF2-40B4-BE49-F238E27FC236}">
                  <a16:creationId xmlns:a16="http://schemas.microsoft.com/office/drawing/2014/main" id="{059E9648-5809-1445-BC36-F3F7EC2907CF}"/>
                </a:ext>
              </a:extLst>
            </p:cNvPr>
            <p:cNvSpPr/>
            <p:nvPr/>
          </p:nvSpPr>
          <p:spPr>
            <a:xfrm>
              <a:off x="9018047" y="3274856"/>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 name="文本框 54">
              <a:extLst>
                <a:ext uri="{FF2B5EF4-FFF2-40B4-BE49-F238E27FC236}">
                  <a16:creationId xmlns:a16="http://schemas.microsoft.com/office/drawing/2014/main" id="{B2B8E84B-A9E6-AC42-9674-E4E0678E9947}"/>
                </a:ext>
              </a:extLst>
            </p:cNvPr>
            <p:cNvSpPr txBox="1"/>
            <p:nvPr/>
          </p:nvSpPr>
          <p:spPr>
            <a:xfrm>
              <a:off x="9789547" y="3003605"/>
              <a:ext cx="514885"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time</a:t>
              </a:r>
              <a:endParaRPr kumimoji="1" lang="zh-CN" altLang="en-US" sz="1200" i="1">
                <a:latin typeface="Microsoft YaHei" panose="020B0503020204020204" pitchFamily="34" charset="-122"/>
                <a:ea typeface="Microsoft YaHei" panose="020B0503020204020204" pitchFamily="34" charset="-122"/>
              </a:endParaRPr>
            </a:p>
          </p:txBody>
        </p:sp>
        <p:sp>
          <p:nvSpPr>
            <p:cNvPr id="56" name="文本框 55">
              <a:extLst>
                <a:ext uri="{FF2B5EF4-FFF2-40B4-BE49-F238E27FC236}">
                  <a16:creationId xmlns:a16="http://schemas.microsoft.com/office/drawing/2014/main" id="{90914F67-05FC-F142-B1CD-8DCD5F0458F2}"/>
                </a:ext>
              </a:extLst>
            </p:cNvPr>
            <p:cNvSpPr txBox="1"/>
            <p:nvPr/>
          </p:nvSpPr>
          <p:spPr>
            <a:xfrm>
              <a:off x="8912378" y="3780665"/>
              <a:ext cx="948849"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quantizers</a:t>
              </a:r>
              <a:endParaRPr kumimoji="1" lang="zh-CN" altLang="en-US" sz="1200" i="1">
                <a:latin typeface="Microsoft YaHei" panose="020B0503020204020204" pitchFamily="34" charset="-122"/>
                <a:ea typeface="Microsoft YaHei" panose="020B0503020204020204" pitchFamily="34" charset="-122"/>
              </a:endParaRPr>
            </a:p>
          </p:txBody>
        </p:sp>
        <p:cxnSp>
          <p:nvCxnSpPr>
            <p:cNvPr id="57" name="直线箭头连接符 56">
              <a:extLst>
                <a:ext uri="{FF2B5EF4-FFF2-40B4-BE49-F238E27FC236}">
                  <a16:creationId xmlns:a16="http://schemas.microsoft.com/office/drawing/2014/main" id="{3E490640-3758-0C4D-BED3-A1CE7A824019}"/>
                </a:ext>
              </a:extLst>
            </p:cNvPr>
            <p:cNvCxnSpPr/>
            <p:nvPr/>
          </p:nvCxnSpPr>
          <p:spPr>
            <a:xfrm>
              <a:off x="8979363" y="3796658"/>
              <a:ext cx="888842"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153B4472-3C77-AE41-85E7-A427495A8CE8}"/>
                </a:ext>
              </a:extLst>
            </p:cNvPr>
            <p:cNvCxnSpPr>
              <a:cxnSpLocks/>
            </p:cNvCxnSpPr>
            <p:nvPr/>
          </p:nvCxnSpPr>
          <p:spPr>
            <a:xfrm>
              <a:off x="9868205" y="2569625"/>
              <a:ext cx="0" cy="1158774"/>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5DE79389-BF64-E24E-A3D7-35B65979D1C1}"/>
                </a:ext>
              </a:extLst>
            </p:cNvPr>
            <p:cNvSpPr txBox="1"/>
            <p:nvPr/>
          </p:nvSpPr>
          <p:spPr>
            <a:xfrm>
              <a:off x="6920878" y="3551915"/>
              <a:ext cx="1959511" cy="584775"/>
            </a:xfrm>
            <a:prstGeom prst="rect">
              <a:avLst/>
            </a:prstGeom>
            <a:noFill/>
          </p:spPr>
          <p:txBody>
            <a:bodyPr wrap="none" rtlCol="0">
              <a:spAutoFit/>
            </a:bodyPr>
            <a:lstStyle/>
            <a:p>
              <a:pPr algn="ctr"/>
              <a:r>
                <a:rPr kumimoji="1" lang="en-US" altLang="zh-CN" sz="1600" b="1">
                  <a:latin typeface="Microsoft YaHei" panose="020B0503020204020204" pitchFamily="34" charset="-122"/>
                  <a:ea typeface="Microsoft YaHei" panose="020B0503020204020204" pitchFamily="34" charset="-122"/>
                </a:rPr>
                <a:t>Multi-resolution</a:t>
              </a:r>
            </a:p>
            <a:p>
              <a:pPr algn="ctr"/>
              <a:r>
                <a:rPr kumimoji="1" lang="en-US" altLang="zh-CN" sz="1600" b="1">
                  <a:latin typeface="Microsoft YaHei" panose="020B0503020204020204" pitchFamily="34" charset="-122"/>
                  <a:ea typeface="Microsoft YaHei" panose="020B0503020204020204" pitchFamily="34" charset="-122"/>
                </a:rPr>
                <a:t>codec </a:t>
              </a:r>
              <a:r>
                <a:rPr kumimoji="1" lang="en-US" altLang="zh-CN" sz="1600">
                  <a:latin typeface="Microsoft YaHei" panose="020B0503020204020204" pitchFamily="34" charset="-122"/>
                  <a:ea typeface="Microsoft YaHei" panose="020B0503020204020204" pitchFamily="34" charset="-122"/>
                </a:rPr>
                <a:t>(e.g. SNAC)</a:t>
              </a:r>
              <a:endParaRPr kumimoji="1" lang="zh-CN" altLang="en-US" sz="1600">
                <a:latin typeface="Microsoft YaHei" panose="020B0503020204020204" pitchFamily="34" charset="-122"/>
                <a:ea typeface="Microsoft YaHei" panose="020B0503020204020204" pitchFamily="34" charset="-122"/>
              </a:endParaRPr>
            </a:p>
          </p:txBody>
        </p:sp>
        <p:sp>
          <p:nvSpPr>
            <p:cNvPr id="66" name="椭圆 65">
              <a:extLst>
                <a:ext uri="{FF2B5EF4-FFF2-40B4-BE49-F238E27FC236}">
                  <a16:creationId xmlns:a16="http://schemas.microsoft.com/office/drawing/2014/main" id="{FC7C01A2-6C34-8145-B716-3BF96DD3BD5D}"/>
                </a:ext>
              </a:extLst>
            </p:cNvPr>
            <p:cNvSpPr/>
            <p:nvPr/>
          </p:nvSpPr>
          <p:spPr>
            <a:xfrm>
              <a:off x="9301141" y="2634551"/>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7" name="椭圆 66">
              <a:extLst>
                <a:ext uri="{FF2B5EF4-FFF2-40B4-BE49-F238E27FC236}">
                  <a16:creationId xmlns:a16="http://schemas.microsoft.com/office/drawing/2014/main" id="{6F51A5DA-298E-9749-9644-03A86CB66AA1}"/>
                </a:ext>
              </a:extLst>
            </p:cNvPr>
            <p:cNvSpPr/>
            <p:nvPr/>
          </p:nvSpPr>
          <p:spPr>
            <a:xfrm>
              <a:off x="9299840" y="3027871"/>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8" name="椭圆 67">
              <a:extLst>
                <a:ext uri="{FF2B5EF4-FFF2-40B4-BE49-F238E27FC236}">
                  <a16:creationId xmlns:a16="http://schemas.microsoft.com/office/drawing/2014/main" id="{7F231FBE-E01B-4E42-9725-A27D4FFAFBC9}"/>
                </a:ext>
              </a:extLst>
            </p:cNvPr>
            <p:cNvSpPr/>
            <p:nvPr/>
          </p:nvSpPr>
          <p:spPr>
            <a:xfrm>
              <a:off x="9300704" y="3421191"/>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 name="椭圆 68">
              <a:extLst>
                <a:ext uri="{FF2B5EF4-FFF2-40B4-BE49-F238E27FC236}">
                  <a16:creationId xmlns:a16="http://schemas.microsoft.com/office/drawing/2014/main" id="{2975A836-318E-2948-AF8E-FF023CF3AC74}"/>
                </a:ext>
              </a:extLst>
            </p:cNvPr>
            <p:cNvSpPr/>
            <p:nvPr/>
          </p:nvSpPr>
          <p:spPr>
            <a:xfrm>
              <a:off x="9584236" y="2537214"/>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0" name="椭圆 69">
              <a:extLst>
                <a:ext uri="{FF2B5EF4-FFF2-40B4-BE49-F238E27FC236}">
                  <a16:creationId xmlns:a16="http://schemas.microsoft.com/office/drawing/2014/main" id="{5BAF355E-ED33-9245-993C-386311E8EB64}"/>
                </a:ext>
              </a:extLst>
            </p:cNvPr>
            <p:cNvSpPr/>
            <p:nvPr/>
          </p:nvSpPr>
          <p:spPr>
            <a:xfrm>
              <a:off x="9584236" y="2782543"/>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1" name="椭圆 70">
              <a:extLst>
                <a:ext uri="{FF2B5EF4-FFF2-40B4-BE49-F238E27FC236}">
                  <a16:creationId xmlns:a16="http://schemas.microsoft.com/office/drawing/2014/main" id="{8D6B9493-5D76-CD48-8ABF-EDE6E3DE7864}"/>
                </a:ext>
              </a:extLst>
            </p:cNvPr>
            <p:cNvSpPr/>
            <p:nvPr/>
          </p:nvSpPr>
          <p:spPr>
            <a:xfrm>
              <a:off x="9584236" y="3027871"/>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2" name="椭圆 71">
              <a:extLst>
                <a:ext uri="{FF2B5EF4-FFF2-40B4-BE49-F238E27FC236}">
                  <a16:creationId xmlns:a16="http://schemas.microsoft.com/office/drawing/2014/main" id="{718FBB19-5DF3-7A40-BC13-08E1D58EC0B5}"/>
                </a:ext>
              </a:extLst>
            </p:cNvPr>
            <p:cNvSpPr/>
            <p:nvPr/>
          </p:nvSpPr>
          <p:spPr>
            <a:xfrm>
              <a:off x="9584236" y="3273200"/>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3" name="椭圆 72">
              <a:extLst>
                <a:ext uri="{FF2B5EF4-FFF2-40B4-BE49-F238E27FC236}">
                  <a16:creationId xmlns:a16="http://schemas.microsoft.com/office/drawing/2014/main" id="{5D00ADB7-1723-B644-AE37-8E33F569646B}"/>
                </a:ext>
              </a:extLst>
            </p:cNvPr>
            <p:cNvSpPr/>
            <p:nvPr/>
          </p:nvSpPr>
          <p:spPr>
            <a:xfrm>
              <a:off x="9584236" y="3518528"/>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97" name="圆角矩形标注 96">
            <a:extLst>
              <a:ext uri="{FF2B5EF4-FFF2-40B4-BE49-F238E27FC236}">
                <a16:creationId xmlns:a16="http://schemas.microsoft.com/office/drawing/2014/main" id="{4364820E-69AD-0148-9D55-6C223A26B013}"/>
              </a:ext>
            </a:extLst>
          </p:cNvPr>
          <p:cNvSpPr/>
          <p:nvPr/>
        </p:nvSpPr>
        <p:spPr>
          <a:xfrm>
            <a:off x="770529" y="859757"/>
            <a:ext cx="4931635" cy="1682205"/>
          </a:xfrm>
          <a:prstGeom prst="wedgeRoundRectCallout">
            <a:avLst>
              <a:gd name="adj1" fmla="val 71920"/>
              <a:gd name="adj2" fmla="val -8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400" dirty="0">
                <a:ln w="0"/>
                <a:solidFill>
                  <a:schemeClr val="tx1"/>
                </a:solidFill>
                <a:effectLst>
                  <a:outerShdw blurRad="38100" dist="19050" dir="2700000" algn="tl" rotWithShape="0">
                    <a:schemeClr val="dk1">
                      <a:alpha val="40000"/>
                    </a:schemeClr>
                  </a:outerShdw>
                </a:effectLst>
              </a:rPr>
              <a:t>Same fixed rate for all codebooks.</a:t>
            </a:r>
          </a:p>
          <a:p>
            <a:r>
              <a:rPr kumimoji="1" lang="en-US" altLang="zh-CN" sz="2400" dirty="0">
                <a:ln w="0"/>
                <a:solidFill>
                  <a:schemeClr val="tx1"/>
                </a:solidFill>
                <a:effectLst>
                  <a:outerShdw blurRad="38100" dist="19050" dir="2700000" algn="tl" rotWithShape="0">
                    <a:schemeClr val="dk1">
                      <a:alpha val="40000"/>
                    </a:schemeClr>
                  </a:outerShdw>
                </a:effectLst>
              </a:rPr>
              <a:t>Quantizer dropout is applied globally.</a:t>
            </a:r>
            <a:endParaRPr kumimoji="1" lang="zh-CN" altLang="en-US" sz="2400" dirty="0">
              <a:ln w="0"/>
              <a:solidFill>
                <a:schemeClr val="tx1"/>
              </a:solidFill>
              <a:effectLst>
                <a:outerShdw blurRad="38100" dist="19050" dir="2700000" algn="tl" rotWithShape="0">
                  <a:schemeClr val="dk1">
                    <a:alpha val="40000"/>
                  </a:schemeClr>
                </a:outerShdw>
              </a:effectLst>
            </a:endParaRPr>
          </a:p>
        </p:txBody>
      </p:sp>
      <p:sp>
        <p:nvSpPr>
          <p:cNvPr id="103" name="圆角矩形标注 102">
            <a:extLst>
              <a:ext uri="{FF2B5EF4-FFF2-40B4-BE49-F238E27FC236}">
                <a16:creationId xmlns:a16="http://schemas.microsoft.com/office/drawing/2014/main" id="{6F43FE3F-4AA2-9A48-9257-EBDE1E41C4B6}"/>
              </a:ext>
            </a:extLst>
          </p:cNvPr>
          <p:cNvSpPr/>
          <p:nvPr/>
        </p:nvSpPr>
        <p:spPr>
          <a:xfrm>
            <a:off x="767408" y="2655887"/>
            <a:ext cx="4931635" cy="1719530"/>
          </a:xfrm>
          <a:prstGeom prst="wedgeRoundRectCallout">
            <a:avLst>
              <a:gd name="adj1" fmla="val 71920"/>
              <a:gd name="adj2" fmla="val -8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400" dirty="0">
                <a:ln w="0"/>
                <a:solidFill>
                  <a:schemeClr val="tx1"/>
                </a:solidFill>
                <a:effectLst>
                  <a:outerShdw blurRad="38100" dist="19050" dir="2700000" algn="tl" rotWithShape="0">
                    <a:schemeClr val="dk1">
                      <a:alpha val="40000"/>
                    </a:schemeClr>
                  </a:outerShdw>
                </a:effectLst>
              </a:rPr>
              <a:t>Different but fixed frame rate for each codebook.</a:t>
            </a:r>
          </a:p>
        </p:txBody>
      </p:sp>
      <p:sp>
        <p:nvSpPr>
          <p:cNvPr id="104" name="圆角矩形标注 103">
            <a:extLst>
              <a:ext uri="{FF2B5EF4-FFF2-40B4-BE49-F238E27FC236}">
                <a16:creationId xmlns:a16="http://schemas.microsoft.com/office/drawing/2014/main" id="{6FB9511A-D717-2F4C-8CA9-D5EF7449C48D}"/>
              </a:ext>
            </a:extLst>
          </p:cNvPr>
          <p:cNvSpPr/>
          <p:nvPr/>
        </p:nvSpPr>
        <p:spPr>
          <a:xfrm>
            <a:off x="736766" y="4505469"/>
            <a:ext cx="4931635" cy="1719530"/>
          </a:xfrm>
          <a:prstGeom prst="wedgeRoundRectCallout">
            <a:avLst>
              <a:gd name="adj1" fmla="val 71920"/>
              <a:gd name="adj2" fmla="val -8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2400" dirty="0">
                <a:ln w="0"/>
                <a:solidFill>
                  <a:schemeClr val="tx1"/>
                </a:solidFill>
                <a:effectLst>
                  <a:outerShdw blurRad="38100" dist="19050" dir="2700000" algn="tl" rotWithShape="0">
                    <a:schemeClr val="dk1">
                      <a:alpha val="40000"/>
                    </a:schemeClr>
                  </a:outerShdw>
                </a:effectLst>
              </a:rPr>
              <a:t>Variable number of codebooks for each frame. </a:t>
            </a:r>
          </a:p>
          <a:p>
            <a:r>
              <a:rPr kumimoji="1" lang="en-US" altLang="zh-CN" sz="2400" dirty="0">
                <a:ln w="0"/>
                <a:solidFill>
                  <a:schemeClr val="tx1"/>
                </a:solidFill>
                <a:effectLst>
                  <a:outerShdw blurRad="38100" dist="19050" dir="2700000" algn="tl" rotWithShape="0">
                    <a:schemeClr val="dk1">
                      <a:alpha val="40000"/>
                    </a:schemeClr>
                  </a:outerShdw>
                </a:effectLst>
              </a:rPr>
              <a:t>Still fixed frame rate for the first codebook.</a:t>
            </a:r>
          </a:p>
        </p:txBody>
      </p:sp>
    </p:spTree>
    <p:extLst>
      <p:ext uri="{BB962C8B-B14F-4D97-AF65-F5344CB8AC3E}">
        <p14:creationId xmlns:p14="http://schemas.microsoft.com/office/powerpoint/2010/main" val="31556503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23099E-97C3-EB4F-80B2-417762A54434}"/>
              </a:ext>
            </a:extLst>
          </p:cNvPr>
          <p:cNvSpPr>
            <a:spLocks noGrp="1"/>
          </p:cNvSpPr>
          <p:nvPr>
            <p:ph type="title"/>
          </p:nvPr>
        </p:nvSpPr>
        <p:spPr/>
        <p:txBody>
          <a:bodyPr/>
          <a:lstStyle/>
          <a:p>
            <a:r>
              <a:rPr kumimoji="1" lang="en-US" altLang="zh-CN" dirty="0"/>
              <a:t>Variable Frame Rate (VFR) Tokens</a:t>
            </a:r>
            <a:endParaRPr kumimoji="1" lang="zh-CN" altLang="en-US" dirty="0"/>
          </a:p>
        </p:txBody>
      </p:sp>
      <p:sp>
        <p:nvSpPr>
          <p:cNvPr id="4" name="灯片编号占位符 3">
            <a:extLst>
              <a:ext uri="{FF2B5EF4-FFF2-40B4-BE49-F238E27FC236}">
                <a16:creationId xmlns:a16="http://schemas.microsoft.com/office/drawing/2014/main" id="{5BA99687-254A-1745-86DA-96265BC7BEE5}"/>
              </a:ext>
            </a:extLst>
          </p:cNvPr>
          <p:cNvSpPr>
            <a:spLocks noGrp="1"/>
          </p:cNvSpPr>
          <p:nvPr>
            <p:ph type="sldNum" sz="quarter" idx="12"/>
          </p:nvPr>
        </p:nvSpPr>
        <p:spPr/>
        <p:txBody>
          <a:bodyPr/>
          <a:lstStyle/>
          <a:p>
            <a:fld id="{E35E9E6D-B1E9-4F08-8E83-0E081C425F53}" type="slidenum">
              <a:rPr lang="de-DE" smtClean="0"/>
              <a:pPr/>
              <a:t>27</a:t>
            </a:fld>
            <a:endParaRPr lang="de-DE" dirty="0"/>
          </a:p>
        </p:txBody>
      </p:sp>
      <p:sp>
        <p:nvSpPr>
          <p:cNvPr id="5" name="内容占位符 2">
            <a:extLst>
              <a:ext uri="{FF2B5EF4-FFF2-40B4-BE49-F238E27FC236}">
                <a16:creationId xmlns:a16="http://schemas.microsoft.com/office/drawing/2014/main" id="{49B24A81-6F9F-8840-91DD-15781E32CF0F}"/>
              </a:ext>
            </a:extLst>
          </p:cNvPr>
          <p:cNvSpPr txBox="1">
            <a:spLocks/>
          </p:cNvSpPr>
          <p:nvPr/>
        </p:nvSpPr>
        <p:spPr bwMode="auto">
          <a:xfrm>
            <a:off x="335360" y="988413"/>
            <a:ext cx="11055352" cy="86979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2060"/>
              </a:buClr>
              <a:buSzPct val="100000"/>
              <a:buFont typeface="Wingdings" pitchFamily="2" charset="2"/>
              <a:buChar char="n"/>
              <a:defRPr sz="2000">
                <a:solidFill>
                  <a:schemeClr val="tx1"/>
                </a:solidFill>
                <a:latin typeface="Helvetica" pitchFamily="2" charset="0"/>
                <a:ea typeface="Microsoft YaHei" panose="020B0503020204020204" pitchFamily="34" charset="-122"/>
                <a:cs typeface="Times New Roman" charset="0"/>
              </a:defRPr>
            </a:lvl1pPr>
            <a:lvl2pPr marL="800100" indent="-342900" algn="l" rtl="0" fontAlgn="base">
              <a:spcBef>
                <a:spcPct val="20000"/>
              </a:spcBef>
              <a:spcAft>
                <a:spcPct val="0"/>
              </a:spcAft>
              <a:buClr>
                <a:srgbClr val="002060"/>
              </a:buClr>
              <a:buSzPct val="100000"/>
              <a:buFont typeface="Wingdings" charset="2"/>
              <a:buChar char="l"/>
              <a:defRPr sz="2000">
                <a:solidFill>
                  <a:schemeClr val="tx1"/>
                </a:solidFill>
                <a:latin typeface="Helvetica" pitchFamily="2" charset="0"/>
                <a:ea typeface="Microsoft YaHei" panose="020B0503020204020204" pitchFamily="34" charset="-122"/>
                <a:cs typeface="Times New Roman" charset="0"/>
              </a:defRPr>
            </a:lvl2pPr>
            <a:lvl3pPr marL="1257300" indent="-342900" algn="l" rtl="0" fontAlgn="base">
              <a:spcBef>
                <a:spcPct val="20000"/>
              </a:spcBef>
              <a:spcAft>
                <a:spcPct val="0"/>
              </a:spcAft>
              <a:buClr>
                <a:srgbClr val="002060"/>
              </a:buClr>
              <a:buSzPct val="100000"/>
              <a:buFont typeface="Wingdings" pitchFamily="2" charset="2"/>
              <a:buChar char="u"/>
              <a:defRPr sz="2000">
                <a:solidFill>
                  <a:schemeClr val="tx1"/>
                </a:solidFill>
                <a:latin typeface="Helvetica" pitchFamily="2" charset="0"/>
                <a:ea typeface="Microsoft YaHei" panose="020B0503020204020204" pitchFamily="34" charset="-122"/>
                <a:cs typeface="Times New Roman" charset="0"/>
              </a:defRPr>
            </a:lvl3pPr>
            <a:lvl4pPr marL="1714500" indent="-342900" algn="l" rtl="0" fontAlgn="base">
              <a:spcBef>
                <a:spcPct val="20000"/>
              </a:spcBef>
              <a:spcAft>
                <a:spcPct val="0"/>
              </a:spcAft>
              <a:buClr>
                <a:srgbClr val="002060"/>
              </a:buClr>
              <a:buSzPct val="100000"/>
              <a:buFont typeface="Wingdings" pitchFamily="2" charset="2"/>
              <a:buChar char="p"/>
              <a:defRPr sz="2000">
                <a:solidFill>
                  <a:schemeClr val="tx1"/>
                </a:solidFill>
                <a:latin typeface="Helvetica" pitchFamily="2" charset="0"/>
                <a:ea typeface="Microsoft YaHei" panose="020B0503020204020204" pitchFamily="34" charset="-122"/>
                <a:cs typeface="Times New Roman" charset="0"/>
              </a:defRPr>
            </a:lvl4pPr>
            <a:lvl5pPr marL="2171700" indent="-342900" algn="l" rtl="0" fontAlgn="base">
              <a:spcBef>
                <a:spcPct val="20000"/>
              </a:spcBef>
              <a:spcAft>
                <a:spcPct val="0"/>
              </a:spcAft>
              <a:buClr>
                <a:srgbClr val="002060"/>
              </a:buClr>
              <a:buSzPct val="100000"/>
              <a:buFont typeface="Wingdings" pitchFamily="2" charset="2"/>
              <a:buChar char="Ø"/>
              <a:defRPr sz="2000">
                <a:solidFill>
                  <a:schemeClr val="tx1"/>
                </a:solidFill>
                <a:latin typeface="Helvetica" pitchFamily="2" charset="0"/>
                <a:ea typeface="Microsoft YaHei" panose="020B0503020204020204" pitchFamily="34" charset="-122"/>
                <a:cs typeface="Times New Roman" charset="0"/>
              </a:defRPr>
            </a:lvl5pPr>
            <a:lvl6pPr marL="25146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9pPr>
          </a:lstStyle>
          <a:p>
            <a:r>
              <a:rPr kumimoji="1" lang="en-US" altLang="zh-CN" kern="0" dirty="0"/>
              <a:t>VFR: each token covers dynamic time spans</a:t>
            </a:r>
          </a:p>
          <a:p>
            <a:r>
              <a:rPr kumimoji="1" lang="en-US" altLang="zh-CN" kern="0" dirty="0"/>
              <a:t>Information-dense segments: more tokens. Vice versa.</a:t>
            </a:r>
            <a:endParaRPr kumimoji="1" lang="zh-CN" altLang="en-US" kern="0" dirty="0"/>
          </a:p>
        </p:txBody>
      </p:sp>
      <p:sp>
        <p:nvSpPr>
          <p:cNvPr id="6" name="矩形: 圆角 121">
            <a:extLst>
              <a:ext uri="{FF2B5EF4-FFF2-40B4-BE49-F238E27FC236}">
                <a16:creationId xmlns:a16="http://schemas.microsoft.com/office/drawing/2014/main" id="{1A905716-95B0-F24F-8DA3-3670834E399B}"/>
              </a:ext>
            </a:extLst>
          </p:cNvPr>
          <p:cNvSpPr/>
          <p:nvPr/>
        </p:nvSpPr>
        <p:spPr>
          <a:xfrm>
            <a:off x="1343472" y="1831869"/>
            <a:ext cx="4299991" cy="1720744"/>
          </a:xfrm>
          <a:prstGeom prst="roundRect">
            <a:avLst/>
          </a:prstGeom>
          <a:solidFill>
            <a:schemeClr val="bg1">
              <a:lumMod val="95000"/>
            </a:schemeClr>
          </a:solidFill>
          <a:ln w="0"/>
        </p:spPr>
        <p:txBody>
          <a:bodyPr anchor="ctr"/>
          <a:lstStyle/>
          <a:p>
            <a:pPr algn="ctr"/>
            <a:endParaRPr lang="en-US" altLang="zh-CN" sz="1400" b="1">
              <a:latin typeface="Microsoft YaHei" panose="020B0503020204020204" pitchFamily="34" charset="-122"/>
              <a:ea typeface="Microsoft YaHei" panose="020B0503020204020204" pitchFamily="34" charset="-122"/>
            </a:endParaRPr>
          </a:p>
        </p:txBody>
      </p:sp>
      <p:cxnSp>
        <p:nvCxnSpPr>
          <p:cNvPr id="7" name="直线箭头连接符 6">
            <a:extLst>
              <a:ext uri="{FF2B5EF4-FFF2-40B4-BE49-F238E27FC236}">
                <a16:creationId xmlns:a16="http://schemas.microsoft.com/office/drawing/2014/main" id="{83532F89-62C0-534C-A146-830DAAD28C5E}"/>
              </a:ext>
            </a:extLst>
          </p:cNvPr>
          <p:cNvCxnSpPr>
            <a:cxnSpLocks/>
          </p:cNvCxnSpPr>
          <p:nvPr/>
        </p:nvCxnSpPr>
        <p:spPr>
          <a:xfrm flipV="1">
            <a:off x="1881868" y="2516697"/>
            <a:ext cx="2335207" cy="26839"/>
          </a:xfrm>
          <a:prstGeom prst="straightConnector1">
            <a:avLst/>
          </a:prstGeom>
          <a:noFill/>
          <a:ln w="28575" cap="flat" cmpd="sng" algn="ctr">
            <a:solidFill>
              <a:sysClr val="windowText" lastClr="000000"/>
            </a:solidFill>
            <a:prstDash val="solid"/>
            <a:miter lim="800000"/>
            <a:tailEnd type="triangle"/>
          </a:ln>
          <a:effectLst/>
        </p:spPr>
      </p:cxnSp>
      <p:sp>
        <p:nvSpPr>
          <p:cNvPr id="8" name="梯形 7">
            <a:extLst>
              <a:ext uri="{FF2B5EF4-FFF2-40B4-BE49-F238E27FC236}">
                <a16:creationId xmlns:a16="http://schemas.microsoft.com/office/drawing/2014/main" id="{163E36E6-B5E7-7C46-A60E-6DA917D54304}"/>
              </a:ext>
            </a:extLst>
          </p:cNvPr>
          <p:cNvSpPr/>
          <p:nvPr/>
        </p:nvSpPr>
        <p:spPr>
          <a:xfrm rot="5400000">
            <a:off x="2112803" y="2027956"/>
            <a:ext cx="735985" cy="1034159"/>
          </a:xfrm>
          <a:prstGeom prst="trapezoid">
            <a:avLst/>
          </a:prstGeom>
          <a:gradFill>
            <a:gsLst>
              <a:gs pos="24000">
                <a:srgbClr val="FFEAC6"/>
              </a:gs>
              <a:gs pos="99000">
                <a:srgbClr val="FDF8E5"/>
              </a:gs>
            </a:gsLst>
            <a:lin ang="16200000" scaled="1"/>
          </a:gradFill>
          <a:ln w="28575" cap="flat" cmpd="sng" algn="ctr">
            <a:solidFill>
              <a:srgbClr val="ED7D31">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圆角矩形 8">
            <a:extLst>
              <a:ext uri="{FF2B5EF4-FFF2-40B4-BE49-F238E27FC236}">
                <a16:creationId xmlns:a16="http://schemas.microsoft.com/office/drawing/2014/main" id="{7779B318-5DD6-CB49-A0FE-6238CAE0A471}"/>
              </a:ext>
            </a:extLst>
          </p:cNvPr>
          <p:cNvSpPr/>
          <p:nvPr/>
        </p:nvSpPr>
        <p:spPr>
          <a:xfrm>
            <a:off x="3097500" y="2365694"/>
            <a:ext cx="921062" cy="334482"/>
          </a:xfrm>
          <a:prstGeom prst="roundRect">
            <a:avLst/>
          </a:prstGeom>
          <a:gradFill flip="none" rotWithShape="1">
            <a:gsLst>
              <a:gs pos="24000">
                <a:srgbClr val="70AD47">
                  <a:lumMod val="40000"/>
                  <a:lumOff val="60000"/>
                </a:srgbClr>
              </a:gs>
              <a:gs pos="99000">
                <a:srgbClr val="70AD47">
                  <a:lumMod val="20000"/>
                  <a:lumOff val="80000"/>
                </a:srgbClr>
              </a:gs>
            </a:gsLst>
            <a:path path="circle">
              <a:fillToRect l="100000" t="100000"/>
            </a:path>
            <a:tileRect r="-100000" b="-100000"/>
          </a:gradFill>
          <a:ln w="28575" cap="flat" cmpd="sng" algn="ctr">
            <a:solidFill>
              <a:srgbClr val="70AD47">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rPr>
              <a:t>Quantizer</a:t>
            </a:r>
            <a:endParaRPr kumimoji="1" lang="zh-CN" altLang="en-US" sz="1200" b="0" i="0" u="none" strike="noStrike" kern="0" cap="none" spc="0" normalizeH="0" baseline="0" noProof="0">
              <a:ln>
                <a:noFill/>
              </a:ln>
              <a:solidFill>
                <a:sysClr val="windowText" lastClr="000000"/>
              </a:solidFill>
              <a:effectLst/>
              <a:uLnTx/>
              <a:uFillTx/>
              <a:latin typeface="Helvetica" pitchFamily="2" charset="0"/>
              <a:ea typeface="等线" panose="02010600030101010101" pitchFamily="2" charset="-122"/>
              <a:cs typeface="+mn-cs"/>
            </a:endParaRPr>
          </a:p>
        </p:txBody>
      </p:sp>
      <p:pic>
        <p:nvPicPr>
          <p:cNvPr id="10" name="Picture 2">
            <a:extLst>
              <a:ext uri="{FF2B5EF4-FFF2-40B4-BE49-F238E27FC236}">
                <a16:creationId xmlns:a16="http://schemas.microsoft.com/office/drawing/2014/main" id="{4AC11442-5D56-D648-B24D-51B8AFFAC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821" y="1858274"/>
            <a:ext cx="511662" cy="137052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254C73CB-4CB1-F547-BB03-1E080B0448ED}"/>
              </a:ext>
            </a:extLst>
          </p:cNvPr>
          <p:cNvSpPr txBox="1"/>
          <p:nvPr/>
        </p:nvSpPr>
        <p:spPr>
          <a:xfrm>
            <a:off x="2006947" y="2374259"/>
            <a:ext cx="947695" cy="338554"/>
          </a:xfrm>
          <a:prstGeom prst="rect">
            <a:avLst/>
          </a:prstGeom>
          <a:noFill/>
        </p:spPr>
        <p:txBody>
          <a:bodyPr wrap="none" rtlCol="0">
            <a:spAutoFit/>
          </a:bodyPr>
          <a:lstStyle/>
          <a:p>
            <a:pPr fontAlgn="auto">
              <a:spcBef>
                <a:spcPts val="0"/>
              </a:spcBef>
              <a:spcAft>
                <a:spcPts val="0"/>
              </a:spcAft>
            </a:pPr>
            <a:r>
              <a:rPr kumimoji="1" lang="en-US" altLang="zh-CN" sz="1600">
                <a:solidFill>
                  <a:prstClr val="black"/>
                </a:solidFill>
                <a:latin typeface="Helvetica" pitchFamily="2" charset="0"/>
                <a:ea typeface="Cambria Math" panose="02040503050406030204" pitchFamily="18" charset="0"/>
                <a:cs typeface="Calibri" panose="020F0502020204030204" pitchFamily="34" charset="0"/>
              </a:rPr>
              <a:t>Encoder</a:t>
            </a:r>
            <a:endParaRPr kumimoji="1" lang="zh-CN" altLang="en-US" sz="1600">
              <a:solidFill>
                <a:prstClr val="black"/>
              </a:solidFill>
              <a:latin typeface="Helvetica" pitchFamily="2" charset="0"/>
              <a:ea typeface="等线" panose="02010600030101010101" pitchFamily="2" charset="-122"/>
              <a:cs typeface="Calibri" panose="020F0502020204030204" pitchFamily="34" charset="0"/>
            </a:endParaRPr>
          </a:p>
        </p:txBody>
      </p:sp>
      <p:sp>
        <p:nvSpPr>
          <p:cNvPr id="12" name="椭圆 11">
            <a:extLst>
              <a:ext uri="{FF2B5EF4-FFF2-40B4-BE49-F238E27FC236}">
                <a16:creationId xmlns:a16="http://schemas.microsoft.com/office/drawing/2014/main" id="{54E819E5-BFD8-4B4B-B5C2-1E727D2EE1AD}"/>
              </a:ext>
            </a:extLst>
          </p:cNvPr>
          <p:cNvSpPr/>
          <p:nvPr/>
        </p:nvSpPr>
        <p:spPr>
          <a:xfrm>
            <a:off x="4217075" y="1937439"/>
            <a:ext cx="188651" cy="409960"/>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椭圆 12">
            <a:extLst>
              <a:ext uri="{FF2B5EF4-FFF2-40B4-BE49-F238E27FC236}">
                <a16:creationId xmlns:a16="http://schemas.microsoft.com/office/drawing/2014/main" id="{136E9888-64A0-B342-94CD-88EAD45528B5}"/>
              </a:ext>
            </a:extLst>
          </p:cNvPr>
          <p:cNvSpPr/>
          <p:nvPr/>
        </p:nvSpPr>
        <p:spPr>
          <a:xfrm>
            <a:off x="4217075" y="2466860"/>
            <a:ext cx="188651" cy="188651"/>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椭圆 13">
            <a:extLst>
              <a:ext uri="{FF2B5EF4-FFF2-40B4-BE49-F238E27FC236}">
                <a16:creationId xmlns:a16="http://schemas.microsoft.com/office/drawing/2014/main" id="{1AC92CFF-5A3B-BE4F-8B7D-7B685978E044}"/>
              </a:ext>
            </a:extLst>
          </p:cNvPr>
          <p:cNvSpPr/>
          <p:nvPr/>
        </p:nvSpPr>
        <p:spPr>
          <a:xfrm>
            <a:off x="4217075" y="2762047"/>
            <a:ext cx="188651" cy="276998"/>
          </a:xfrm>
          <a:prstGeom prst="ellipse">
            <a:avLst/>
          </a:prstGeom>
          <a:solidFill>
            <a:srgbClr val="E5E557"/>
          </a:solidFill>
          <a:ln w="1905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76B2E3C2-242B-234C-927B-FCE3D250E382}"/>
              </a:ext>
            </a:extLst>
          </p:cNvPr>
          <p:cNvSpPr/>
          <p:nvPr/>
        </p:nvSpPr>
        <p:spPr>
          <a:xfrm>
            <a:off x="4501471" y="2466860"/>
            <a:ext cx="188651" cy="188651"/>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4749CF9D-88A6-EC40-9D1A-6651A6F9CD81}"/>
              </a:ext>
            </a:extLst>
          </p:cNvPr>
          <p:cNvSpPr/>
          <p:nvPr/>
        </p:nvSpPr>
        <p:spPr>
          <a:xfrm>
            <a:off x="4501471" y="2762047"/>
            <a:ext cx="188651" cy="276998"/>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E1945175-1F64-C94D-96D8-4F8FD12304D0}"/>
              </a:ext>
            </a:extLst>
          </p:cNvPr>
          <p:cNvSpPr/>
          <p:nvPr/>
        </p:nvSpPr>
        <p:spPr>
          <a:xfrm>
            <a:off x="4785867" y="2466860"/>
            <a:ext cx="188651" cy="188651"/>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椭圆 17">
            <a:extLst>
              <a:ext uri="{FF2B5EF4-FFF2-40B4-BE49-F238E27FC236}">
                <a16:creationId xmlns:a16="http://schemas.microsoft.com/office/drawing/2014/main" id="{BD82F465-E738-EC4B-9ECA-43CCEB53A626}"/>
              </a:ext>
            </a:extLst>
          </p:cNvPr>
          <p:cNvSpPr/>
          <p:nvPr/>
        </p:nvSpPr>
        <p:spPr>
          <a:xfrm>
            <a:off x="4501471" y="1936042"/>
            <a:ext cx="188651" cy="409960"/>
          </a:xfrm>
          <a:prstGeom prst="ellipse">
            <a:avLst/>
          </a:prstGeom>
          <a:solidFill>
            <a:schemeClr val="accent5">
              <a:lumMod val="90000"/>
            </a:schemeClr>
          </a:solidFill>
          <a:ln w="19050" cap="flat" cmpd="sng" algn="ctr">
            <a:solidFill>
              <a:schemeClr val="accent5">
                <a:lumMod val="2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椭圆 18">
            <a:extLst>
              <a:ext uri="{FF2B5EF4-FFF2-40B4-BE49-F238E27FC236}">
                <a16:creationId xmlns:a16="http://schemas.microsoft.com/office/drawing/2014/main" id="{D37EADAC-197E-8C4B-AB36-E5C8FF295B71}"/>
              </a:ext>
            </a:extLst>
          </p:cNvPr>
          <p:cNvSpPr/>
          <p:nvPr/>
        </p:nvSpPr>
        <p:spPr>
          <a:xfrm>
            <a:off x="4785867" y="1936042"/>
            <a:ext cx="188651" cy="409960"/>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文本框 19">
            <a:extLst>
              <a:ext uri="{FF2B5EF4-FFF2-40B4-BE49-F238E27FC236}">
                <a16:creationId xmlns:a16="http://schemas.microsoft.com/office/drawing/2014/main" id="{691C3CAF-2567-A64E-9CB3-53104128B7B9}"/>
              </a:ext>
            </a:extLst>
          </p:cNvPr>
          <p:cNvSpPr txBox="1"/>
          <p:nvPr/>
        </p:nvSpPr>
        <p:spPr>
          <a:xfrm>
            <a:off x="5003087" y="2412439"/>
            <a:ext cx="514885"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time</a:t>
            </a:r>
            <a:endParaRPr kumimoji="1" lang="zh-CN" altLang="en-US" sz="1200" i="1">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C2B257B7-DF5D-7F4B-9E13-71F6673E7C3C}"/>
              </a:ext>
            </a:extLst>
          </p:cNvPr>
          <p:cNvSpPr txBox="1"/>
          <p:nvPr/>
        </p:nvSpPr>
        <p:spPr>
          <a:xfrm>
            <a:off x="4125918" y="3189499"/>
            <a:ext cx="948849" cy="276999"/>
          </a:xfrm>
          <a:prstGeom prst="rect">
            <a:avLst/>
          </a:prstGeom>
          <a:noFill/>
        </p:spPr>
        <p:txBody>
          <a:bodyPr wrap="none" rtlCol="0">
            <a:spAutoFit/>
          </a:bodyPr>
          <a:lstStyle/>
          <a:p>
            <a:pPr algn="l"/>
            <a:r>
              <a:rPr kumimoji="1" lang="en-US" altLang="zh-CN" sz="1200" i="1">
                <a:latin typeface="Microsoft YaHei" panose="020B0503020204020204" pitchFamily="34" charset="-122"/>
                <a:ea typeface="Microsoft YaHei" panose="020B0503020204020204" pitchFamily="34" charset="-122"/>
              </a:rPr>
              <a:t>quantizers</a:t>
            </a:r>
            <a:endParaRPr kumimoji="1" lang="zh-CN" altLang="en-US" sz="1200" i="1">
              <a:latin typeface="Microsoft YaHei" panose="020B0503020204020204" pitchFamily="34" charset="-122"/>
              <a:ea typeface="Microsoft YaHei" panose="020B0503020204020204" pitchFamily="34" charset="-122"/>
            </a:endParaRPr>
          </a:p>
        </p:txBody>
      </p:sp>
      <p:cxnSp>
        <p:nvCxnSpPr>
          <p:cNvPr id="22" name="直线箭头连接符 21">
            <a:extLst>
              <a:ext uri="{FF2B5EF4-FFF2-40B4-BE49-F238E27FC236}">
                <a16:creationId xmlns:a16="http://schemas.microsoft.com/office/drawing/2014/main" id="{553BC89C-4E08-7A40-B6B8-B9B485322989}"/>
              </a:ext>
            </a:extLst>
          </p:cNvPr>
          <p:cNvCxnSpPr/>
          <p:nvPr/>
        </p:nvCxnSpPr>
        <p:spPr>
          <a:xfrm>
            <a:off x="4192903" y="3205492"/>
            <a:ext cx="888842"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7E029DBE-2999-354C-A64F-84C7F720AA83}"/>
              </a:ext>
            </a:extLst>
          </p:cNvPr>
          <p:cNvCxnSpPr>
            <a:cxnSpLocks/>
          </p:cNvCxnSpPr>
          <p:nvPr/>
        </p:nvCxnSpPr>
        <p:spPr>
          <a:xfrm>
            <a:off x="5081745" y="1978459"/>
            <a:ext cx="0" cy="1158774"/>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67F578F-AD8C-B145-99F2-E0E1CB2F4F08}"/>
              </a:ext>
            </a:extLst>
          </p:cNvPr>
          <p:cNvSpPr txBox="1"/>
          <p:nvPr/>
        </p:nvSpPr>
        <p:spPr>
          <a:xfrm>
            <a:off x="1896372" y="3006703"/>
            <a:ext cx="2247025" cy="584775"/>
          </a:xfrm>
          <a:prstGeom prst="rect">
            <a:avLst/>
          </a:prstGeom>
          <a:noFill/>
        </p:spPr>
        <p:txBody>
          <a:bodyPr wrap="none" rtlCol="0">
            <a:spAutoFit/>
          </a:bodyPr>
          <a:lstStyle/>
          <a:p>
            <a:pPr algn="ctr"/>
            <a:r>
              <a:rPr kumimoji="1" lang="en-US" altLang="zh-CN" sz="1600" b="1" dirty="0">
                <a:latin typeface="Microsoft YaHei" panose="020B0503020204020204" pitchFamily="34" charset="-122"/>
                <a:ea typeface="Microsoft YaHei" panose="020B0503020204020204" pitchFamily="34" charset="-122"/>
              </a:rPr>
              <a:t>Variable Frame Rate</a:t>
            </a:r>
          </a:p>
          <a:p>
            <a:pPr algn="ctr"/>
            <a:r>
              <a:rPr kumimoji="1" lang="en-US" altLang="zh-CN" sz="1600" b="1" dirty="0">
                <a:latin typeface="Microsoft YaHei" panose="020B0503020204020204" pitchFamily="34" charset="-122"/>
                <a:ea typeface="Microsoft YaHei" panose="020B0503020204020204" pitchFamily="34" charset="-122"/>
              </a:rPr>
              <a:t>Codec</a:t>
            </a:r>
            <a:endParaRPr kumimoji="1" lang="zh-CN" altLang="en-US" sz="1600" dirty="0">
              <a:latin typeface="Microsoft YaHei" panose="020B0503020204020204" pitchFamily="34" charset="-122"/>
              <a:ea typeface="Microsoft YaHei" panose="020B0503020204020204" pitchFamily="34" charset="-122"/>
            </a:endParaRPr>
          </a:p>
        </p:txBody>
      </p:sp>
      <p:sp>
        <p:nvSpPr>
          <p:cNvPr id="25" name="椭圆 24">
            <a:extLst>
              <a:ext uri="{FF2B5EF4-FFF2-40B4-BE49-F238E27FC236}">
                <a16:creationId xmlns:a16="http://schemas.microsoft.com/office/drawing/2014/main" id="{760A3BE1-0F28-7043-B8CF-59116126FF1C}"/>
              </a:ext>
            </a:extLst>
          </p:cNvPr>
          <p:cNvSpPr/>
          <p:nvPr/>
        </p:nvSpPr>
        <p:spPr>
          <a:xfrm>
            <a:off x="4783163" y="2765926"/>
            <a:ext cx="188651" cy="276998"/>
          </a:xfrm>
          <a:prstGeom prst="ellipse">
            <a:avLst/>
          </a:prstGeom>
          <a:solidFill>
            <a:srgbClr val="ECC3BB"/>
          </a:solidFill>
          <a:ln w="19050" cap="flat" cmpd="sng" algn="ctr">
            <a:solidFill>
              <a:srgbClr val="89070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文本框 26">
            <a:extLst>
              <a:ext uri="{FF2B5EF4-FFF2-40B4-BE49-F238E27FC236}">
                <a16:creationId xmlns:a16="http://schemas.microsoft.com/office/drawing/2014/main" id="{ECD4EA0E-0B8A-BA42-B49B-7E9EED7A20FA}"/>
              </a:ext>
            </a:extLst>
          </p:cNvPr>
          <p:cNvSpPr txBox="1"/>
          <p:nvPr/>
        </p:nvSpPr>
        <p:spPr>
          <a:xfrm>
            <a:off x="-34988" y="6088559"/>
            <a:ext cx="4672312" cy="769441"/>
          </a:xfrm>
          <a:prstGeom prst="rect">
            <a:avLst/>
          </a:prstGeom>
          <a:noFill/>
        </p:spPr>
        <p:txBody>
          <a:bodyPr wrap="square" rtlCol="0">
            <a:spAutoFit/>
          </a:bodyPr>
          <a:lstStyle/>
          <a:p>
            <a:r>
              <a:rPr kumimoji="1" lang="en-US" altLang="zh-CN" sz="1100" dirty="0"/>
              <a:t>Baade, et al., </a:t>
            </a:r>
            <a:r>
              <a:rPr kumimoji="1" lang="en-US" altLang="zh-CN" sz="1100" dirty="0" err="1"/>
              <a:t>SyllableLM</a:t>
            </a:r>
            <a:r>
              <a:rPr kumimoji="1" lang="en-US" altLang="zh-CN" sz="1100" dirty="0"/>
              <a:t>: Learning Coarse Semantic Units for Speech Language Models. In Proc. ICLR 2025.</a:t>
            </a:r>
          </a:p>
          <a:p>
            <a:r>
              <a:rPr kumimoji="1" lang="en-US" altLang="zh-CN" sz="1100" dirty="0"/>
              <a:t>Cho et al., </a:t>
            </a:r>
            <a:r>
              <a:rPr kumimoji="1" lang="en-US" altLang="zh-CN" sz="1100" dirty="0" err="1"/>
              <a:t>Sylber</a:t>
            </a:r>
            <a:r>
              <a:rPr kumimoji="1" lang="en-US" altLang="zh-CN" sz="1100" dirty="0"/>
              <a:t>: Syllabic Embedding Representation of Speech from Raw Audio. In Proc. ICLR 2025.</a:t>
            </a:r>
          </a:p>
        </p:txBody>
      </p:sp>
      <p:sp>
        <p:nvSpPr>
          <p:cNvPr id="28" name="内容占位符 2">
            <a:extLst>
              <a:ext uri="{FF2B5EF4-FFF2-40B4-BE49-F238E27FC236}">
                <a16:creationId xmlns:a16="http://schemas.microsoft.com/office/drawing/2014/main" id="{B1F1793A-7529-494F-9F2A-6C7DDB6732B2}"/>
              </a:ext>
            </a:extLst>
          </p:cNvPr>
          <p:cNvSpPr txBox="1">
            <a:spLocks/>
          </p:cNvSpPr>
          <p:nvPr/>
        </p:nvSpPr>
        <p:spPr bwMode="auto">
          <a:xfrm>
            <a:off x="335360" y="3875919"/>
            <a:ext cx="11055352" cy="201205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2060"/>
              </a:buClr>
              <a:buSzPct val="100000"/>
              <a:buFont typeface="Wingdings" pitchFamily="2" charset="2"/>
              <a:buChar char="n"/>
              <a:defRPr sz="2000">
                <a:solidFill>
                  <a:schemeClr val="tx1"/>
                </a:solidFill>
                <a:latin typeface="Helvetica" pitchFamily="2" charset="0"/>
                <a:ea typeface="Microsoft YaHei" panose="020B0503020204020204" pitchFamily="34" charset="-122"/>
                <a:cs typeface="Times New Roman" charset="0"/>
              </a:defRPr>
            </a:lvl1pPr>
            <a:lvl2pPr marL="800100" indent="-342900" algn="l" rtl="0" fontAlgn="base">
              <a:spcBef>
                <a:spcPct val="20000"/>
              </a:spcBef>
              <a:spcAft>
                <a:spcPct val="0"/>
              </a:spcAft>
              <a:buClr>
                <a:srgbClr val="002060"/>
              </a:buClr>
              <a:buSzPct val="100000"/>
              <a:buFont typeface="Wingdings" charset="2"/>
              <a:buChar char="l"/>
              <a:defRPr sz="2000">
                <a:solidFill>
                  <a:schemeClr val="tx1"/>
                </a:solidFill>
                <a:latin typeface="Helvetica" pitchFamily="2" charset="0"/>
                <a:ea typeface="Microsoft YaHei" panose="020B0503020204020204" pitchFamily="34" charset="-122"/>
                <a:cs typeface="Times New Roman" charset="0"/>
              </a:defRPr>
            </a:lvl2pPr>
            <a:lvl3pPr marL="1257300" indent="-342900" algn="l" rtl="0" fontAlgn="base">
              <a:spcBef>
                <a:spcPct val="20000"/>
              </a:spcBef>
              <a:spcAft>
                <a:spcPct val="0"/>
              </a:spcAft>
              <a:buClr>
                <a:srgbClr val="002060"/>
              </a:buClr>
              <a:buSzPct val="100000"/>
              <a:buFont typeface="Wingdings" pitchFamily="2" charset="2"/>
              <a:buChar char="u"/>
              <a:defRPr sz="2000">
                <a:solidFill>
                  <a:schemeClr val="tx1"/>
                </a:solidFill>
                <a:latin typeface="Helvetica" pitchFamily="2" charset="0"/>
                <a:ea typeface="Microsoft YaHei" panose="020B0503020204020204" pitchFamily="34" charset="-122"/>
                <a:cs typeface="Times New Roman" charset="0"/>
              </a:defRPr>
            </a:lvl3pPr>
            <a:lvl4pPr marL="1714500" indent="-342900" algn="l" rtl="0" fontAlgn="base">
              <a:spcBef>
                <a:spcPct val="20000"/>
              </a:spcBef>
              <a:spcAft>
                <a:spcPct val="0"/>
              </a:spcAft>
              <a:buClr>
                <a:srgbClr val="002060"/>
              </a:buClr>
              <a:buSzPct val="100000"/>
              <a:buFont typeface="Wingdings" pitchFamily="2" charset="2"/>
              <a:buChar char="p"/>
              <a:defRPr sz="2000">
                <a:solidFill>
                  <a:schemeClr val="tx1"/>
                </a:solidFill>
                <a:latin typeface="Helvetica" pitchFamily="2" charset="0"/>
                <a:ea typeface="Microsoft YaHei" panose="020B0503020204020204" pitchFamily="34" charset="-122"/>
                <a:cs typeface="Times New Roman" charset="0"/>
              </a:defRPr>
            </a:lvl4pPr>
            <a:lvl5pPr marL="2171700" indent="-342900" algn="l" rtl="0" fontAlgn="base">
              <a:spcBef>
                <a:spcPct val="20000"/>
              </a:spcBef>
              <a:spcAft>
                <a:spcPct val="0"/>
              </a:spcAft>
              <a:buClr>
                <a:srgbClr val="002060"/>
              </a:buClr>
              <a:buSzPct val="100000"/>
              <a:buFont typeface="Wingdings" pitchFamily="2" charset="2"/>
              <a:buChar char="Ø"/>
              <a:defRPr sz="2000">
                <a:solidFill>
                  <a:schemeClr val="tx1"/>
                </a:solidFill>
                <a:latin typeface="Helvetica" pitchFamily="2" charset="0"/>
                <a:ea typeface="Microsoft YaHei" panose="020B0503020204020204" pitchFamily="34" charset="-122"/>
                <a:cs typeface="Times New Roman" charset="0"/>
              </a:defRPr>
            </a:lvl5pPr>
            <a:lvl6pPr marL="25146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9pPr>
          </a:lstStyle>
          <a:p>
            <a:pPr>
              <a:lnSpc>
                <a:spcPct val="120000"/>
              </a:lnSpc>
            </a:pPr>
            <a:r>
              <a:rPr kumimoji="1" lang="en-US" altLang="zh-CN" kern="0" dirty="0"/>
              <a:t>Existing VFR tokens focus more on semantic tokens, and is related to unit discovery</a:t>
            </a:r>
          </a:p>
          <a:p>
            <a:pPr lvl="1">
              <a:lnSpc>
                <a:spcPct val="120000"/>
              </a:lnSpc>
            </a:pPr>
            <a:r>
              <a:rPr kumimoji="1" lang="en-US" altLang="zh-CN" kern="0" dirty="0" err="1"/>
              <a:t>Sylber</a:t>
            </a:r>
            <a:r>
              <a:rPr kumimoji="1" lang="en-US" altLang="zh-CN" kern="0" dirty="0"/>
              <a:t>, </a:t>
            </a:r>
            <a:r>
              <a:rPr kumimoji="1" lang="en-US" altLang="zh-CN" kern="0" dirty="0" err="1"/>
              <a:t>SyllableLM</a:t>
            </a:r>
            <a:r>
              <a:rPr kumimoji="1" lang="en-US" altLang="zh-CN" kern="0" dirty="0"/>
              <a:t>: merging adjacent features from SSL models</a:t>
            </a:r>
          </a:p>
          <a:p>
            <a:pPr lvl="1">
              <a:lnSpc>
                <a:spcPct val="120000"/>
              </a:lnSpc>
            </a:pPr>
            <a:r>
              <a:rPr kumimoji="1" lang="en-US" altLang="zh-CN" kern="0" dirty="0"/>
              <a:t>Boundary prediction</a:t>
            </a:r>
          </a:p>
          <a:p>
            <a:pPr lvl="1">
              <a:lnSpc>
                <a:spcPct val="120000"/>
              </a:lnSpc>
            </a:pPr>
            <a:r>
              <a:rPr kumimoji="1" lang="en-US" altLang="zh-CN" kern="0" dirty="0"/>
              <a:t>Text-aligned tokens</a:t>
            </a:r>
            <a:endParaRPr kumimoji="1" lang="zh-CN" altLang="en-US" kern="0" dirty="0"/>
          </a:p>
        </p:txBody>
      </p:sp>
      <p:sp>
        <p:nvSpPr>
          <p:cNvPr id="29" name="文本框 28">
            <a:extLst>
              <a:ext uri="{FF2B5EF4-FFF2-40B4-BE49-F238E27FC236}">
                <a16:creationId xmlns:a16="http://schemas.microsoft.com/office/drawing/2014/main" id="{1FE2F78F-90C3-B54C-9590-257A33089C56}"/>
              </a:ext>
            </a:extLst>
          </p:cNvPr>
          <p:cNvSpPr txBox="1"/>
          <p:nvPr/>
        </p:nvSpPr>
        <p:spPr>
          <a:xfrm>
            <a:off x="10082432" y="3164944"/>
            <a:ext cx="2108269" cy="261610"/>
          </a:xfrm>
          <a:prstGeom prst="rect">
            <a:avLst/>
          </a:prstGeom>
          <a:noFill/>
        </p:spPr>
        <p:txBody>
          <a:bodyPr wrap="none" rtlCol="0">
            <a:spAutoFit/>
          </a:bodyPr>
          <a:lstStyle/>
          <a:p>
            <a:r>
              <a:rPr kumimoji="1" lang="en-US" altLang="zh-CN" sz="1100" dirty="0"/>
              <a:t>Image source: Cho et al., 2025</a:t>
            </a:r>
            <a:endParaRPr kumimoji="1" lang="zh-CN" altLang="en-US" sz="1100" dirty="0"/>
          </a:p>
        </p:txBody>
      </p:sp>
      <p:pic>
        <p:nvPicPr>
          <p:cNvPr id="30" name="图片 29">
            <a:extLst>
              <a:ext uri="{FF2B5EF4-FFF2-40B4-BE49-F238E27FC236}">
                <a16:creationId xmlns:a16="http://schemas.microsoft.com/office/drawing/2014/main" id="{678F963F-5666-7441-933D-3E42AA49F8CD}"/>
              </a:ext>
            </a:extLst>
          </p:cNvPr>
          <p:cNvPicPr>
            <a:picLocks noChangeAspect="1"/>
          </p:cNvPicPr>
          <p:nvPr/>
        </p:nvPicPr>
        <p:blipFill>
          <a:blip r:embed="rId3"/>
          <a:stretch>
            <a:fillRect/>
          </a:stretch>
        </p:blipFill>
        <p:spPr>
          <a:xfrm>
            <a:off x="7161589" y="69741"/>
            <a:ext cx="2241550" cy="3052486"/>
          </a:xfrm>
          <a:prstGeom prst="rect">
            <a:avLst/>
          </a:prstGeom>
        </p:spPr>
      </p:pic>
      <p:pic>
        <p:nvPicPr>
          <p:cNvPr id="31" name="图片 30">
            <a:extLst>
              <a:ext uri="{FF2B5EF4-FFF2-40B4-BE49-F238E27FC236}">
                <a16:creationId xmlns:a16="http://schemas.microsoft.com/office/drawing/2014/main" id="{86ECD265-062A-C842-8951-EEBB10428093}"/>
              </a:ext>
            </a:extLst>
          </p:cNvPr>
          <p:cNvPicPr>
            <a:picLocks noChangeAspect="1"/>
          </p:cNvPicPr>
          <p:nvPr/>
        </p:nvPicPr>
        <p:blipFill>
          <a:blip r:embed="rId4"/>
          <a:stretch>
            <a:fillRect/>
          </a:stretch>
        </p:blipFill>
        <p:spPr>
          <a:xfrm>
            <a:off x="9473698" y="69741"/>
            <a:ext cx="2664129" cy="3052486"/>
          </a:xfrm>
          <a:prstGeom prst="rect">
            <a:avLst/>
          </a:prstGeom>
        </p:spPr>
      </p:pic>
    </p:spTree>
    <p:extLst>
      <p:ext uri="{BB962C8B-B14F-4D97-AF65-F5344CB8AC3E}">
        <p14:creationId xmlns:p14="http://schemas.microsoft.com/office/powerpoint/2010/main" val="8941573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3F06B-AEA2-9D49-BFA1-BB9CC02A922A}"/>
              </a:ext>
            </a:extLst>
          </p:cNvPr>
          <p:cNvSpPr>
            <a:spLocks noGrp="1"/>
          </p:cNvSpPr>
          <p:nvPr>
            <p:ph type="title"/>
          </p:nvPr>
        </p:nvSpPr>
        <p:spPr/>
        <p:txBody>
          <a:bodyPr/>
          <a:lstStyle/>
          <a:p>
            <a:r>
              <a:rPr kumimoji="1" lang="en-US" altLang="zh-CN" dirty="0"/>
              <a:t>The Simplest VFR Token: BPE</a:t>
            </a:r>
            <a:endParaRPr kumimoji="1" lang="zh-CN" altLang="en-US" dirty="0"/>
          </a:p>
        </p:txBody>
      </p:sp>
      <p:pic>
        <p:nvPicPr>
          <p:cNvPr id="6" name="内容占位符 5">
            <a:extLst>
              <a:ext uri="{FF2B5EF4-FFF2-40B4-BE49-F238E27FC236}">
                <a16:creationId xmlns:a16="http://schemas.microsoft.com/office/drawing/2014/main" id="{A042D5D6-87FD-7D49-9514-3741705ED1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7965" y="1113081"/>
            <a:ext cx="6774035" cy="5132143"/>
          </a:xfrm>
        </p:spPr>
      </p:pic>
      <p:sp>
        <p:nvSpPr>
          <p:cNvPr id="4" name="灯片编号占位符 3">
            <a:extLst>
              <a:ext uri="{FF2B5EF4-FFF2-40B4-BE49-F238E27FC236}">
                <a16:creationId xmlns:a16="http://schemas.microsoft.com/office/drawing/2014/main" id="{15ECEE8E-5F16-B248-AE53-3F64348EEBA4}"/>
              </a:ext>
            </a:extLst>
          </p:cNvPr>
          <p:cNvSpPr>
            <a:spLocks noGrp="1"/>
          </p:cNvSpPr>
          <p:nvPr>
            <p:ph type="sldNum" sz="quarter" idx="12"/>
          </p:nvPr>
        </p:nvSpPr>
        <p:spPr/>
        <p:txBody>
          <a:bodyPr/>
          <a:lstStyle/>
          <a:p>
            <a:fld id="{E35E9E6D-B1E9-4F08-8E83-0E081C425F53}" type="slidenum">
              <a:rPr lang="de-DE" smtClean="0"/>
              <a:pPr/>
              <a:t>28</a:t>
            </a:fld>
            <a:endParaRPr lang="de-DE" dirty="0"/>
          </a:p>
        </p:txBody>
      </p:sp>
      <p:sp>
        <p:nvSpPr>
          <p:cNvPr id="8" name="内容占位符 2">
            <a:extLst>
              <a:ext uri="{FF2B5EF4-FFF2-40B4-BE49-F238E27FC236}">
                <a16:creationId xmlns:a16="http://schemas.microsoft.com/office/drawing/2014/main" id="{E2EB0950-7215-C843-8913-BCB36D3FF139}"/>
              </a:ext>
            </a:extLst>
          </p:cNvPr>
          <p:cNvSpPr txBox="1">
            <a:spLocks/>
          </p:cNvSpPr>
          <p:nvPr/>
        </p:nvSpPr>
        <p:spPr bwMode="auto">
          <a:xfrm>
            <a:off x="609600" y="1206924"/>
            <a:ext cx="4941482" cy="310776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2060"/>
              </a:buClr>
              <a:buSzPct val="100000"/>
              <a:buFont typeface="Wingdings" pitchFamily="2" charset="2"/>
              <a:buChar char="n"/>
              <a:defRPr sz="2000">
                <a:solidFill>
                  <a:schemeClr val="tx1"/>
                </a:solidFill>
                <a:latin typeface="Helvetica" pitchFamily="2" charset="0"/>
                <a:ea typeface="Microsoft YaHei" panose="020B0503020204020204" pitchFamily="34" charset="-122"/>
                <a:cs typeface="Times New Roman" charset="0"/>
              </a:defRPr>
            </a:lvl1pPr>
            <a:lvl2pPr marL="800100" indent="-342900" algn="l" rtl="0" fontAlgn="base">
              <a:spcBef>
                <a:spcPct val="20000"/>
              </a:spcBef>
              <a:spcAft>
                <a:spcPct val="0"/>
              </a:spcAft>
              <a:buClr>
                <a:srgbClr val="002060"/>
              </a:buClr>
              <a:buSzPct val="100000"/>
              <a:buFont typeface="Wingdings" charset="2"/>
              <a:buChar char="l"/>
              <a:defRPr sz="2000">
                <a:solidFill>
                  <a:schemeClr val="tx1"/>
                </a:solidFill>
                <a:latin typeface="Helvetica" pitchFamily="2" charset="0"/>
                <a:ea typeface="Microsoft YaHei" panose="020B0503020204020204" pitchFamily="34" charset="-122"/>
                <a:cs typeface="Times New Roman" charset="0"/>
              </a:defRPr>
            </a:lvl2pPr>
            <a:lvl3pPr marL="1257300" indent="-342900" algn="l" rtl="0" fontAlgn="base">
              <a:spcBef>
                <a:spcPct val="20000"/>
              </a:spcBef>
              <a:spcAft>
                <a:spcPct val="0"/>
              </a:spcAft>
              <a:buClr>
                <a:srgbClr val="002060"/>
              </a:buClr>
              <a:buSzPct val="100000"/>
              <a:buFont typeface="Wingdings" pitchFamily="2" charset="2"/>
              <a:buChar char="u"/>
              <a:defRPr sz="2000">
                <a:solidFill>
                  <a:schemeClr val="tx1"/>
                </a:solidFill>
                <a:latin typeface="Helvetica" pitchFamily="2" charset="0"/>
                <a:ea typeface="Microsoft YaHei" panose="020B0503020204020204" pitchFamily="34" charset="-122"/>
                <a:cs typeface="Times New Roman" charset="0"/>
              </a:defRPr>
            </a:lvl3pPr>
            <a:lvl4pPr marL="1714500" indent="-342900" algn="l" rtl="0" fontAlgn="base">
              <a:spcBef>
                <a:spcPct val="20000"/>
              </a:spcBef>
              <a:spcAft>
                <a:spcPct val="0"/>
              </a:spcAft>
              <a:buClr>
                <a:srgbClr val="002060"/>
              </a:buClr>
              <a:buSzPct val="100000"/>
              <a:buFont typeface="Wingdings" pitchFamily="2" charset="2"/>
              <a:buChar char="p"/>
              <a:defRPr sz="2000">
                <a:solidFill>
                  <a:schemeClr val="tx1"/>
                </a:solidFill>
                <a:latin typeface="Helvetica" pitchFamily="2" charset="0"/>
                <a:ea typeface="Microsoft YaHei" panose="020B0503020204020204" pitchFamily="34" charset="-122"/>
                <a:cs typeface="Times New Roman" charset="0"/>
              </a:defRPr>
            </a:lvl4pPr>
            <a:lvl5pPr marL="2171700" indent="-342900" algn="l" rtl="0" fontAlgn="base">
              <a:spcBef>
                <a:spcPct val="20000"/>
              </a:spcBef>
              <a:spcAft>
                <a:spcPct val="0"/>
              </a:spcAft>
              <a:buClr>
                <a:srgbClr val="002060"/>
              </a:buClr>
              <a:buSzPct val="100000"/>
              <a:buFont typeface="Wingdings" pitchFamily="2" charset="2"/>
              <a:buChar char="Ø"/>
              <a:defRPr sz="2000">
                <a:solidFill>
                  <a:schemeClr val="tx1"/>
                </a:solidFill>
                <a:latin typeface="Helvetica" pitchFamily="2" charset="0"/>
                <a:ea typeface="Microsoft YaHei" panose="020B0503020204020204" pitchFamily="34" charset="-122"/>
                <a:cs typeface="Times New Roman" charset="0"/>
              </a:defRPr>
            </a:lvl5pPr>
            <a:lvl6pPr marL="25146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rgbClr val="CC0000"/>
              </a:buClr>
              <a:buSzPct val="70000"/>
              <a:buFont typeface="Wingdings" pitchFamily="2" charset="2"/>
              <a:buChar char="n"/>
              <a:defRPr sz="2000">
                <a:solidFill>
                  <a:schemeClr val="tx1"/>
                </a:solidFill>
                <a:latin typeface="+mn-lt"/>
                <a:ea typeface="+mn-ea"/>
              </a:defRPr>
            </a:lvl9pPr>
          </a:lstStyle>
          <a:p>
            <a:pPr>
              <a:lnSpc>
                <a:spcPct val="120000"/>
              </a:lnSpc>
            </a:pPr>
            <a:r>
              <a:rPr kumimoji="1" lang="en-US" altLang="zh-CN" b="1" kern="0" dirty="0"/>
              <a:t>Byte-Pair Encoding (BPE) </a:t>
            </a:r>
            <a:r>
              <a:rPr kumimoji="1" lang="en-US" altLang="zh-CN" kern="0" dirty="0"/>
              <a:t>merges most common token pairs</a:t>
            </a:r>
          </a:p>
          <a:p>
            <a:pPr>
              <a:lnSpc>
                <a:spcPct val="120000"/>
              </a:lnSpc>
            </a:pPr>
            <a:r>
              <a:rPr kumimoji="1" lang="en-US" altLang="zh-CN" kern="0" dirty="0"/>
              <a:t>BPE has proven effective for semantic tokens, both for TTS and spoken language modeling</a:t>
            </a:r>
          </a:p>
          <a:p>
            <a:pPr>
              <a:lnSpc>
                <a:spcPct val="120000"/>
              </a:lnSpc>
            </a:pPr>
            <a:r>
              <a:rPr kumimoji="1" lang="en-US" altLang="zh-CN" kern="0" dirty="0"/>
              <a:t>Also reflects the information density in tokens</a:t>
            </a:r>
            <a:endParaRPr kumimoji="1" lang="zh-CN" altLang="en-US" kern="0" dirty="0"/>
          </a:p>
        </p:txBody>
      </p:sp>
      <p:sp>
        <p:nvSpPr>
          <p:cNvPr id="9" name="文本框 8">
            <a:extLst>
              <a:ext uri="{FF2B5EF4-FFF2-40B4-BE49-F238E27FC236}">
                <a16:creationId xmlns:a16="http://schemas.microsoft.com/office/drawing/2014/main" id="{7E37C92E-5FFB-4246-B577-B8DC251B565D}"/>
              </a:ext>
            </a:extLst>
          </p:cNvPr>
          <p:cNvSpPr txBox="1"/>
          <p:nvPr/>
        </p:nvSpPr>
        <p:spPr>
          <a:xfrm>
            <a:off x="0" y="6098629"/>
            <a:ext cx="4556542" cy="769441"/>
          </a:xfrm>
          <a:prstGeom prst="rect">
            <a:avLst/>
          </a:prstGeom>
          <a:noFill/>
        </p:spPr>
        <p:txBody>
          <a:bodyPr wrap="square" rtlCol="0">
            <a:spAutoFit/>
          </a:bodyPr>
          <a:lstStyle/>
          <a:p>
            <a:r>
              <a:rPr kumimoji="1" lang="en-US" altLang="zh-CN" sz="1100" dirty="0"/>
              <a:t>Shen et al., Acoustic BPE for speech generation with discrete tokens. In Proc. ICASSP 2024.</a:t>
            </a:r>
          </a:p>
          <a:p>
            <a:r>
              <a:rPr kumimoji="1" lang="en-US" altLang="zh-CN" sz="1100" dirty="0"/>
              <a:t>Li et al., On the Effectiveness of Acoustic BPE in Decoder-Only TTS. In Proc. </a:t>
            </a:r>
            <a:r>
              <a:rPr kumimoji="1" lang="en-US" altLang="zh-CN" sz="1100" dirty="0" err="1"/>
              <a:t>Interspeech</a:t>
            </a:r>
            <a:r>
              <a:rPr kumimoji="1" lang="en-US" altLang="zh-CN" sz="1100" dirty="0"/>
              <a:t> 2024.</a:t>
            </a:r>
          </a:p>
        </p:txBody>
      </p:sp>
      <p:pic>
        <p:nvPicPr>
          <p:cNvPr id="10" name="图片 9">
            <a:extLst>
              <a:ext uri="{FF2B5EF4-FFF2-40B4-BE49-F238E27FC236}">
                <a16:creationId xmlns:a16="http://schemas.microsoft.com/office/drawing/2014/main" id="{CD558BBA-B7FD-5340-9682-067A91A29021}"/>
              </a:ext>
            </a:extLst>
          </p:cNvPr>
          <p:cNvPicPr>
            <a:picLocks noChangeAspect="1"/>
          </p:cNvPicPr>
          <p:nvPr/>
        </p:nvPicPr>
        <p:blipFill>
          <a:blip r:embed="rId3"/>
          <a:stretch>
            <a:fillRect/>
          </a:stretch>
        </p:blipFill>
        <p:spPr>
          <a:xfrm>
            <a:off x="0" y="4392032"/>
            <a:ext cx="5417965" cy="1629256"/>
          </a:xfrm>
          <a:prstGeom prst="rect">
            <a:avLst/>
          </a:prstGeom>
        </p:spPr>
      </p:pic>
    </p:spTree>
    <p:extLst>
      <p:ext uri="{BB962C8B-B14F-4D97-AF65-F5344CB8AC3E}">
        <p14:creationId xmlns:p14="http://schemas.microsoft.com/office/powerpoint/2010/main" val="988766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3F06B-AEA2-9D49-BFA1-BB9CC02A922A}"/>
              </a:ext>
            </a:extLst>
          </p:cNvPr>
          <p:cNvSpPr>
            <a:spLocks noGrp="1"/>
          </p:cNvSpPr>
          <p:nvPr>
            <p:ph type="title"/>
          </p:nvPr>
        </p:nvSpPr>
        <p:spPr/>
        <p:txBody>
          <a:bodyPr/>
          <a:lstStyle/>
          <a:p>
            <a:r>
              <a:rPr kumimoji="1" lang="en-US" altLang="zh-CN" dirty="0"/>
              <a:t>TFC: Entropy-based Dynamic Frame Rate Allocation</a:t>
            </a:r>
            <a:endParaRPr kumimoji="1" lang="zh-CN" altLang="en-US" dirty="0"/>
          </a:p>
        </p:txBody>
      </p:sp>
      <p:sp>
        <p:nvSpPr>
          <p:cNvPr id="3" name="内容占位符 2">
            <a:extLst>
              <a:ext uri="{FF2B5EF4-FFF2-40B4-BE49-F238E27FC236}">
                <a16:creationId xmlns:a16="http://schemas.microsoft.com/office/drawing/2014/main" id="{1B03D98A-F812-9F41-A3F1-FDB30ECA5D4E}"/>
              </a:ext>
            </a:extLst>
          </p:cNvPr>
          <p:cNvSpPr>
            <a:spLocks noGrp="1"/>
          </p:cNvSpPr>
          <p:nvPr>
            <p:ph idx="1"/>
          </p:nvPr>
        </p:nvSpPr>
        <p:spPr/>
        <p:txBody>
          <a:bodyPr/>
          <a:lstStyle/>
          <a:p>
            <a:r>
              <a:rPr kumimoji="1" lang="en-US" altLang="zh-CN" dirty="0"/>
              <a:t>BPE is not very effective for single-layer acoustic tokens</a:t>
            </a:r>
          </a:p>
          <a:p>
            <a:r>
              <a:rPr kumimoji="1" lang="en-US" altLang="zh-CN" dirty="0"/>
              <a:t>Multi-layer tokens: BPE is less reasonable</a:t>
            </a:r>
          </a:p>
          <a:p>
            <a:endParaRPr kumimoji="1" lang="zh-CN" altLang="en-US" dirty="0"/>
          </a:p>
        </p:txBody>
      </p:sp>
      <p:sp>
        <p:nvSpPr>
          <p:cNvPr id="4" name="灯片编号占位符 3">
            <a:extLst>
              <a:ext uri="{FF2B5EF4-FFF2-40B4-BE49-F238E27FC236}">
                <a16:creationId xmlns:a16="http://schemas.microsoft.com/office/drawing/2014/main" id="{15ECEE8E-5F16-B248-AE53-3F64348EEBA4}"/>
              </a:ext>
            </a:extLst>
          </p:cNvPr>
          <p:cNvSpPr>
            <a:spLocks noGrp="1"/>
          </p:cNvSpPr>
          <p:nvPr>
            <p:ph type="sldNum" sz="quarter" idx="12"/>
          </p:nvPr>
        </p:nvSpPr>
        <p:spPr/>
        <p:txBody>
          <a:bodyPr/>
          <a:lstStyle/>
          <a:p>
            <a:fld id="{E35E9E6D-B1E9-4F08-8E83-0E081C425F53}" type="slidenum">
              <a:rPr lang="de-DE" smtClean="0"/>
              <a:pPr/>
              <a:t>29</a:t>
            </a:fld>
            <a:endParaRPr lang="de-DE" dirty="0"/>
          </a:p>
        </p:txBody>
      </p:sp>
      <p:pic>
        <p:nvPicPr>
          <p:cNvPr id="5" name="图片 4">
            <a:extLst>
              <a:ext uri="{FF2B5EF4-FFF2-40B4-BE49-F238E27FC236}">
                <a16:creationId xmlns:a16="http://schemas.microsoft.com/office/drawing/2014/main" id="{0439309F-3BCD-D449-B297-EA5402005841}"/>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2532" b="96624" l="8861" r="91139">
                        <a14:foregroundMark x1="41350" y1="4641" x2="41350" y2="4641"/>
                        <a14:foregroundMark x1="91983" y1="42616" x2="91983" y2="42616"/>
                        <a14:foregroundMark x1="8861" y1="45992" x2="8861" y2="45992"/>
                        <a14:foregroundMark x1="35654" y1="91983" x2="35654" y2="91983"/>
                        <a14:foregroundMark x1="35021" y1="96835" x2="35021" y2="96835"/>
                        <a14:foregroundMark x1="56540" y1="2532" x2="56540" y2="2532"/>
                      </a14:backgroundRemoval>
                    </a14:imgEffect>
                  </a14:imgLayer>
                </a14:imgProps>
              </a:ext>
              <a:ext uri="{28A0092B-C50C-407E-A947-70E740481C1C}">
                <a14:useLocalDpi xmlns:a14="http://schemas.microsoft.com/office/drawing/2010/main" val="0"/>
              </a:ext>
            </a:extLst>
          </a:blip>
          <a:stretch>
            <a:fillRect/>
          </a:stretch>
        </p:blipFill>
        <p:spPr>
          <a:xfrm>
            <a:off x="1487488" y="1980457"/>
            <a:ext cx="896912" cy="896912"/>
          </a:xfrm>
          <a:prstGeom prst="rect">
            <a:avLst/>
          </a:prstGeom>
        </p:spPr>
      </p:pic>
      <p:sp>
        <p:nvSpPr>
          <p:cNvPr id="6" name="文本框 5">
            <a:extLst>
              <a:ext uri="{FF2B5EF4-FFF2-40B4-BE49-F238E27FC236}">
                <a16:creationId xmlns:a16="http://schemas.microsoft.com/office/drawing/2014/main" id="{CA5F4040-C62D-DC49-AFEC-E7130842403F}"/>
              </a:ext>
            </a:extLst>
          </p:cNvPr>
          <p:cNvSpPr txBox="1"/>
          <p:nvPr/>
        </p:nvSpPr>
        <p:spPr>
          <a:xfrm>
            <a:off x="2038904" y="2132856"/>
            <a:ext cx="8915299" cy="2246769"/>
          </a:xfrm>
          <a:prstGeom prst="rect">
            <a:avLst/>
          </a:prstGeom>
          <a:noFill/>
        </p:spPr>
        <p:txBody>
          <a:bodyPr wrap="square">
            <a:spAutoFit/>
          </a:bodyPr>
          <a:lstStyle/>
          <a:p>
            <a:pPr lvl="1"/>
            <a:r>
              <a:rPr lang="en-US" altLang="zh-CN" sz="2000" dirty="0"/>
              <a:t>Almost no VFR in acoustic tokens yet.</a:t>
            </a:r>
          </a:p>
          <a:p>
            <a:pPr lvl="1"/>
            <a:endParaRPr lang="en-US" altLang="zh-CN" sz="2000" dirty="0"/>
          </a:p>
          <a:p>
            <a:pPr lvl="1"/>
            <a:endParaRPr lang="en-US" altLang="zh-CN" sz="2000" dirty="0"/>
          </a:p>
          <a:p>
            <a:pPr lvl="1"/>
            <a:r>
              <a:rPr lang="en-US" altLang="zh-CN" sz="2000" b="1" dirty="0">
                <a:solidFill>
                  <a:srgbClr val="C00000"/>
                </a:solidFill>
              </a:rPr>
              <a:t>Challenges</a:t>
            </a:r>
            <a:r>
              <a:rPr lang="en-US" altLang="zh-CN" sz="2000" dirty="0"/>
              <a:t>:</a:t>
            </a:r>
          </a:p>
          <a:p>
            <a:pPr lvl="2"/>
            <a:r>
              <a:rPr lang="en-US" altLang="zh-CN" sz="2000" dirty="0"/>
              <a:t>Fine-grained information makes explicit boundaries not very effective.</a:t>
            </a:r>
          </a:p>
          <a:p>
            <a:pPr lvl="1"/>
            <a:endParaRPr kumimoji="1" lang="en-US" altLang="zh-CN" sz="2000" dirty="0"/>
          </a:p>
          <a:p>
            <a:pPr lvl="1"/>
            <a:r>
              <a:rPr kumimoji="1" lang="en-US" altLang="zh-CN" sz="2000" b="1" dirty="0"/>
              <a:t>We propose to design heuristic strategy to bring VFR into codecs.</a:t>
            </a:r>
          </a:p>
        </p:txBody>
      </p:sp>
      <p:pic>
        <p:nvPicPr>
          <p:cNvPr id="7" name="图片 6">
            <a:extLst>
              <a:ext uri="{FF2B5EF4-FFF2-40B4-BE49-F238E27FC236}">
                <a16:creationId xmlns:a16="http://schemas.microsoft.com/office/drawing/2014/main" id="{77384F13-A304-BF4C-8DD1-6E376572A3C0}"/>
              </a:ext>
            </a:extLst>
          </p:cNvPr>
          <p:cNvPicPr>
            <a:picLocks noChangeAspect="1"/>
          </p:cNvPicPr>
          <p:nvPr/>
        </p:nvPicPr>
        <p:blipFill>
          <a:blip r:embed="rId4"/>
          <a:stretch>
            <a:fillRect/>
          </a:stretch>
        </p:blipFill>
        <p:spPr>
          <a:xfrm>
            <a:off x="2384400" y="4914405"/>
            <a:ext cx="7237586" cy="1826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矩形 7">
            <a:extLst>
              <a:ext uri="{FF2B5EF4-FFF2-40B4-BE49-F238E27FC236}">
                <a16:creationId xmlns:a16="http://schemas.microsoft.com/office/drawing/2014/main" id="{294E641C-9296-9945-9F02-7BF0D0844AC9}"/>
              </a:ext>
            </a:extLst>
          </p:cNvPr>
          <p:cNvSpPr/>
          <p:nvPr/>
        </p:nvSpPr>
        <p:spPr>
          <a:xfrm rot="20855194">
            <a:off x="1638479" y="4849209"/>
            <a:ext cx="2174032" cy="301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err="1"/>
              <a:t>Interspeech</a:t>
            </a:r>
            <a:r>
              <a:rPr kumimoji="1" lang="en-US" altLang="zh-CN" dirty="0"/>
              <a:t> 2025</a:t>
            </a:r>
            <a:endParaRPr kumimoji="1" lang="zh-CN" altLang="en-US" dirty="0"/>
          </a:p>
        </p:txBody>
      </p:sp>
    </p:spTree>
    <p:extLst>
      <p:ext uri="{BB962C8B-B14F-4D97-AF65-F5344CB8AC3E}">
        <p14:creationId xmlns:p14="http://schemas.microsoft.com/office/powerpoint/2010/main" val="3010659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B4653-52BF-9440-A72B-C822308E178D}"/>
              </a:ext>
            </a:extLst>
          </p:cNvPr>
          <p:cNvSpPr>
            <a:spLocks noGrp="1"/>
          </p:cNvSpPr>
          <p:nvPr>
            <p:ph type="title"/>
          </p:nvPr>
        </p:nvSpPr>
        <p:spPr/>
        <p:txBody>
          <a:bodyPr/>
          <a:lstStyle/>
          <a:p>
            <a:r>
              <a:rPr kumimoji="1" lang="en-US" altLang="zh-CN" dirty="0"/>
              <a:t>Discrete Speech Tokens: Taxonomy</a:t>
            </a:r>
            <a:endParaRPr kumimoji="1" lang="zh-CN" altLang="en-US" dirty="0"/>
          </a:p>
        </p:txBody>
      </p:sp>
      <p:sp>
        <p:nvSpPr>
          <p:cNvPr id="3" name="内容占位符 2">
            <a:extLst>
              <a:ext uri="{FF2B5EF4-FFF2-40B4-BE49-F238E27FC236}">
                <a16:creationId xmlns:a16="http://schemas.microsoft.com/office/drawing/2014/main" id="{85F1F699-DC3B-EC41-B4C2-40D048B7555E}"/>
              </a:ext>
            </a:extLst>
          </p:cNvPr>
          <p:cNvSpPr>
            <a:spLocks noGrp="1"/>
          </p:cNvSpPr>
          <p:nvPr>
            <p:ph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1DB98F00-0CF8-1A49-9186-D681C548DCB5}"/>
              </a:ext>
            </a:extLst>
          </p:cNvPr>
          <p:cNvSpPr>
            <a:spLocks noGrp="1"/>
          </p:cNvSpPr>
          <p:nvPr>
            <p:ph type="sldNum" sz="quarter" idx="12"/>
          </p:nvPr>
        </p:nvSpPr>
        <p:spPr/>
        <p:txBody>
          <a:bodyPr/>
          <a:lstStyle/>
          <a:p>
            <a:fld id="{E35E9E6D-B1E9-4F08-8E83-0E081C425F53}" type="slidenum">
              <a:rPr lang="de-DE" smtClean="0"/>
              <a:pPr/>
              <a:t>3</a:t>
            </a:fld>
            <a:endParaRPr lang="de-DE" dirty="0"/>
          </a:p>
        </p:txBody>
      </p:sp>
      <p:pic>
        <p:nvPicPr>
          <p:cNvPr id="5" name="图片 4">
            <a:extLst>
              <a:ext uri="{FF2B5EF4-FFF2-40B4-BE49-F238E27FC236}">
                <a16:creationId xmlns:a16="http://schemas.microsoft.com/office/drawing/2014/main" id="{D8BCE566-9588-4C40-9B06-EBDF55A948C3}"/>
              </a:ext>
            </a:extLst>
          </p:cNvPr>
          <p:cNvPicPr>
            <a:picLocks noChangeAspect="1"/>
          </p:cNvPicPr>
          <p:nvPr/>
        </p:nvPicPr>
        <p:blipFill>
          <a:blip r:embed="rId2"/>
          <a:stretch>
            <a:fillRect/>
          </a:stretch>
        </p:blipFill>
        <p:spPr>
          <a:xfrm>
            <a:off x="2181284" y="2996952"/>
            <a:ext cx="7911984" cy="3861048"/>
          </a:xfrm>
          <a:prstGeom prst="rect">
            <a:avLst/>
          </a:prstGeom>
        </p:spPr>
      </p:pic>
      <p:sp>
        <p:nvSpPr>
          <p:cNvPr id="6" name="圆角矩形 5">
            <a:extLst>
              <a:ext uri="{FF2B5EF4-FFF2-40B4-BE49-F238E27FC236}">
                <a16:creationId xmlns:a16="http://schemas.microsoft.com/office/drawing/2014/main" id="{23675913-553A-634D-83A9-6BDC61C7D72D}"/>
              </a:ext>
            </a:extLst>
          </p:cNvPr>
          <p:cNvSpPr/>
          <p:nvPr/>
        </p:nvSpPr>
        <p:spPr>
          <a:xfrm>
            <a:off x="605082" y="1306989"/>
            <a:ext cx="282210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Transmission &amp; storage</a:t>
            </a:r>
            <a:endParaRPr kumimoji="1" lang="zh-CN" altLang="en-US" dirty="0">
              <a:ln w="0"/>
              <a:solidFill>
                <a:schemeClr val="tx1"/>
              </a:solidFill>
              <a:effectLst>
                <a:outerShdw blurRad="38100" dist="19050" dir="2700000" algn="tl" rotWithShape="0">
                  <a:schemeClr val="dk1">
                    <a:alpha val="40000"/>
                  </a:schemeClr>
                </a:outerShdw>
              </a:effectLst>
            </a:endParaRPr>
          </a:p>
        </p:txBody>
      </p:sp>
      <p:sp>
        <p:nvSpPr>
          <p:cNvPr id="8" name="圆角矩形 7">
            <a:extLst>
              <a:ext uri="{FF2B5EF4-FFF2-40B4-BE49-F238E27FC236}">
                <a16:creationId xmlns:a16="http://schemas.microsoft.com/office/drawing/2014/main" id="{BEEB3749-059D-244F-BDD3-F03A1C11B98D}"/>
              </a:ext>
            </a:extLst>
          </p:cNvPr>
          <p:cNvSpPr/>
          <p:nvPr/>
        </p:nvSpPr>
        <p:spPr>
          <a:xfrm>
            <a:off x="3960600" y="2319077"/>
            <a:ext cx="36962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ln w="0"/>
                <a:solidFill>
                  <a:schemeClr val="tx1"/>
                </a:solidFill>
                <a:effectLst>
                  <a:outerShdw blurRad="38100" dist="19050" dir="2700000" algn="tl" rotWithShape="0">
                    <a:schemeClr val="dk1">
                      <a:alpha val="40000"/>
                    </a:schemeClr>
                  </a:outerShdw>
                </a:effectLst>
              </a:rPr>
              <a:t>Tokenization for </a:t>
            </a:r>
            <a:r>
              <a:rPr kumimoji="1" lang="en-US" altLang="zh-CN" dirty="0">
                <a:ln w="0"/>
                <a:solidFill>
                  <a:schemeClr val="tx1"/>
                </a:solidFill>
                <a:effectLst>
                  <a:outerShdw blurRad="38100" dist="19050" dir="2700000" algn="tl" rotWithShape="0">
                    <a:schemeClr val="dk1">
                      <a:alpha val="40000"/>
                    </a:schemeClr>
                  </a:outerShdw>
                </a:effectLst>
              </a:rPr>
              <a:t>LLM generation</a:t>
            </a:r>
            <a:endParaRPr kumimoji="1" lang="zh-CN" altLang="en-US" dirty="0">
              <a:ln w="0"/>
              <a:solidFill>
                <a:schemeClr val="tx1"/>
              </a:solidFill>
              <a:effectLst>
                <a:outerShdw blurRad="38100" dist="19050" dir="2700000" algn="tl" rotWithShape="0">
                  <a:schemeClr val="dk1">
                    <a:alpha val="40000"/>
                  </a:schemeClr>
                </a:outerShdw>
              </a:effectLst>
            </a:endParaRPr>
          </a:p>
        </p:txBody>
      </p:sp>
      <p:sp>
        <p:nvSpPr>
          <p:cNvPr id="9" name="圆角矩形 8">
            <a:extLst>
              <a:ext uri="{FF2B5EF4-FFF2-40B4-BE49-F238E27FC236}">
                <a16:creationId xmlns:a16="http://schemas.microsoft.com/office/drawing/2014/main" id="{6425ED07-2DC6-854C-B0B3-CC3B47D16B57}"/>
              </a:ext>
            </a:extLst>
          </p:cNvPr>
          <p:cNvSpPr/>
          <p:nvPr/>
        </p:nvSpPr>
        <p:spPr>
          <a:xfrm>
            <a:off x="8237930" y="1180975"/>
            <a:ext cx="3528392" cy="756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Self-supervised learning for phonetic/semantic information</a:t>
            </a:r>
          </a:p>
        </p:txBody>
      </p:sp>
      <p:sp>
        <p:nvSpPr>
          <p:cNvPr id="10" name="椭圆 9">
            <a:extLst>
              <a:ext uri="{FF2B5EF4-FFF2-40B4-BE49-F238E27FC236}">
                <a16:creationId xmlns:a16="http://schemas.microsoft.com/office/drawing/2014/main" id="{582B1A33-4344-1148-99EC-83A1328C6557}"/>
              </a:ext>
            </a:extLst>
          </p:cNvPr>
          <p:cNvSpPr/>
          <p:nvPr/>
        </p:nvSpPr>
        <p:spPr>
          <a:xfrm>
            <a:off x="4133474" y="1118363"/>
            <a:ext cx="3350496" cy="8813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Discrete Speech Tokens</a:t>
            </a:r>
            <a:endParaRPr kumimoji="1" lang="zh-CN" altLang="en-US" dirty="0">
              <a:ln w="0"/>
              <a:solidFill>
                <a:schemeClr val="tx1"/>
              </a:solidFill>
              <a:effectLst>
                <a:outerShdw blurRad="38100" dist="19050" dir="2700000" algn="tl" rotWithShape="0">
                  <a:schemeClr val="dk1">
                    <a:alpha val="40000"/>
                  </a:schemeClr>
                </a:outerShdw>
              </a:effectLst>
            </a:endParaRPr>
          </a:p>
        </p:txBody>
      </p:sp>
      <p:cxnSp>
        <p:nvCxnSpPr>
          <p:cNvPr id="12" name="直线箭头连接符 11">
            <a:extLst>
              <a:ext uri="{FF2B5EF4-FFF2-40B4-BE49-F238E27FC236}">
                <a16:creationId xmlns:a16="http://schemas.microsoft.com/office/drawing/2014/main" id="{B8B232E2-D0F2-CE46-8FB7-01446D8A04CD}"/>
              </a:ext>
            </a:extLst>
          </p:cNvPr>
          <p:cNvCxnSpPr>
            <a:stCxn id="6" idx="3"/>
            <a:endCxn id="10" idx="2"/>
          </p:cNvCxnSpPr>
          <p:nvPr/>
        </p:nvCxnSpPr>
        <p:spPr>
          <a:xfrm>
            <a:off x="3427186" y="1559017"/>
            <a:ext cx="7062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D24F4EA0-56F6-454C-9231-165A8115C2A3}"/>
              </a:ext>
            </a:extLst>
          </p:cNvPr>
          <p:cNvCxnSpPr>
            <a:cxnSpLocks/>
            <a:stCxn id="8" idx="0"/>
            <a:endCxn id="10" idx="4"/>
          </p:cNvCxnSpPr>
          <p:nvPr/>
        </p:nvCxnSpPr>
        <p:spPr>
          <a:xfrm flipV="1">
            <a:off x="5808722" y="1999671"/>
            <a:ext cx="0" cy="3194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325B6433-04CF-D645-A7BD-2E430C42DF3D}"/>
              </a:ext>
            </a:extLst>
          </p:cNvPr>
          <p:cNvCxnSpPr>
            <a:cxnSpLocks/>
            <a:stCxn id="9" idx="1"/>
            <a:endCxn id="10" idx="6"/>
          </p:cNvCxnSpPr>
          <p:nvPr/>
        </p:nvCxnSpPr>
        <p:spPr>
          <a:xfrm flipH="1">
            <a:off x="7483970" y="1559017"/>
            <a:ext cx="7539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275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0C028-B341-434E-9E24-96A73EDB5C4A}"/>
              </a:ext>
            </a:extLst>
          </p:cNvPr>
          <p:cNvSpPr>
            <a:spLocks noGrp="1"/>
          </p:cNvSpPr>
          <p:nvPr>
            <p:ph type="title"/>
          </p:nvPr>
        </p:nvSpPr>
        <p:spPr/>
        <p:txBody>
          <a:bodyPr/>
          <a:lstStyle/>
          <a:p>
            <a:r>
              <a:rPr kumimoji="1" lang="en-US" altLang="zh-CN" dirty="0"/>
              <a:t>TFC: Entropy-based Dynamic Frame Rate Allocation</a:t>
            </a:r>
            <a:endParaRPr kumimoji="1" lang="zh-CN" altLang="en-US" dirty="0"/>
          </a:p>
        </p:txBody>
      </p:sp>
      <p:sp>
        <p:nvSpPr>
          <p:cNvPr id="4" name="灯片编号占位符 3">
            <a:extLst>
              <a:ext uri="{FF2B5EF4-FFF2-40B4-BE49-F238E27FC236}">
                <a16:creationId xmlns:a16="http://schemas.microsoft.com/office/drawing/2014/main" id="{3E1695FD-0E4D-B44C-88D8-BE927275F340}"/>
              </a:ext>
            </a:extLst>
          </p:cNvPr>
          <p:cNvSpPr>
            <a:spLocks noGrp="1"/>
          </p:cNvSpPr>
          <p:nvPr>
            <p:ph type="sldNum" sz="quarter" idx="12"/>
          </p:nvPr>
        </p:nvSpPr>
        <p:spPr/>
        <p:txBody>
          <a:bodyPr/>
          <a:lstStyle/>
          <a:p>
            <a:fld id="{E35E9E6D-B1E9-4F08-8E83-0E081C425F53}" type="slidenum">
              <a:rPr lang="de-DE" smtClean="0"/>
              <a:pPr/>
              <a:t>30</a:t>
            </a:fld>
            <a:endParaRPr lang="de-DE" dirty="0"/>
          </a:p>
        </p:txBody>
      </p:sp>
      <p:pic>
        <p:nvPicPr>
          <p:cNvPr id="10" name="图片 9">
            <a:extLst>
              <a:ext uri="{FF2B5EF4-FFF2-40B4-BE49-F238E27FC236}">
                <a16:creationId xmlns:a16="http://schemas.microsoft.com/office/drawing/2014/main" id="{39524E1D-E1DB-C344-8990-007A7F4C1D52}"/>
              </a:ext>
            </a:extLst>
          </p:cNvPr>
          <p:cNvPicPr/>
          <p:nvPr/>
        </p:nvPicPr>
        <p:blipFill rotWithShape="1">
          <a:blip r:embed="rId2" cstate="print">
            <a:extLst>
              <a:ext uri="{28A0092B-C50C-407E-A947-70E740481C1C}">
                <a14:useLocalDpi xmlns:a14="http://schemas.microsoft.com/office/drawing/2010/main" val="0"/>
              </a:ext>
            </a:extLst>
          </a:blip>
          <a:srcRect t="16134"/>
          <a:stretch/>
        </p:blipFill>
        <p:spPr bwMode="auto">
          <a:xfrm>
            <a:off x="2209391" y="1398026"/>
            <a:ext cx="7773218" cy="2101015"/>
          </a:xfrm>
          <a:prstGeom prst="rect">
            <a:avLst/>
          </a:prstGeom>
          <a:noFill/>
          <a:ln>
            <a:noFill/>
          </a:ln>
        </p:spPr>
      </p:pic>
      <p:sp>
        <p:nvSpPr>
          <p:cNvPr id="11" name="内容占位符 2">
            <a:extLst>
              <a:ext uri="{FF2B5EF4-FFF2-40B4-BE49-F238E27FC236}">
                <a16:creationId xmlns:a16="http://schemas.microsoft.com/office/drawing/2014/main" id="{AE389AF5-302E-D648-992A-7F8A8B8486BB}"/>
              </a:ext>
            </a:extLst>
          </p:cNvPr>
          <p:cNvSpPr>
            <a:spLocks noGrp="1"/>
          </p:cNvSpPr>
          <p:nvPr>
            <p:ph idx="1"/>
          </p:nvPr>
        </p:nvSpPr>
        <p:spPr>
          <a:xfrm>
            <a:off x="479376" y="908719"/>
            <a:ext cx="10297144" cy="5472609"/>
          </a:xfrm>
        </p:spPr>
        <p:txBody>
          <a:bodyPr/>
          <a:lstStyle/>
          <a:p>
            <a:r>
              <a:rPr kumimoji="1" lang="en-US" altLang="zh-CN" dirty="0"/>
              <a:t>Lessons from image compression</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lvl="1"/>
            <a:r>
              <a:rPr kumimoji="1" lang="en-US" altLang="zh-CN" dirty="0"/>
              <a:t>Audio signals can be treated like images!</a:t>
            </a:r>
          </a:p>
          <a:p>
            <a:pPr lvl="2"/>
            <a:r>
              <a:rPr kumimoji="1" lang="en-US" altLang="zh-CN" dirty="0"/>
              <a:t>For images: </a:t>
            </a:r>
          </a:p>
          <a:p>
            <a:pPr marL="1371600" lvl="3" indent="0">
              <a:buNone/>
            </a:pPr>
            <a:r>
              <a:rPr kumimoji="1" lang="en-US" altLang="zh-CN" sz="1800" dirty="0"/>
              <a:t>			Patches; 	Pixels; 		    RGB values.</a:t>
            </a:r>
          </a:p>
          <a:p>
            <a:pPr lvl="2"/>
            <a:r>
              <a:rPr kumimoji="1" lang="en-US" altLang="zh-CN" dirty="0"/>
              <a:t>For audio signals: </a:t>
            </a:r>
          </a:p>
          <a:p>
            <a:pPr marL="1371600" lvl="3" indent="0">
              <a:buNone/>
            </a:pPr>
            <a:r>
              <a:rPr kumimoji="1" lang="en-US" altLang="zh-CN" dirty="0"/>
              <a:t>			</a:t>
            </a:r>
            <a:r>
              <a:rPr kumimoji="1" lang="en-US" altLang="zh-CN" sz="1800" dirty="0"/>
              <a:t>Segments; 	Sampling Points;    Quantization Values.</a:t>
            </a:r>
          </a:p>
          <a:p>
            <a:pPr marL="1371600" lvl="3" indent="0">
              <a:buNone/>
            </a:pPr>
            <a:endParaRPr kumimoji="1" lang="en-US" altLang="zh-CN" sz="1800" dirty="0"/>
          </a:p>
          <a:p>
            <a:pPr lvl="1"/>
            <a:r>
              <a:rPr kumimoji="1" lang="en-US" altLang="zh-CN" dirty="0"/>
              <a:t>Use </a:t>
            </a:r>
            <a:r>
              <a:rPr kumimoji="1" lang="en-US" altLang="zh-CN" dirty="0">
                <a:solidFill>
                  <a:srgbClr val="FF0000"/>
                </a:solidFill>
              </a:rPr>
              <a:t>Entropy</a:t>
            </a:r>
            <a:r>
              <a:rPr kumimoji="1" lang="en-US" altLang="zh-CN" dirty="0"/>
              <a:t> to measure their information density!</a:t>
            </a:r>
          </a:p>
          <a:p>
            <a:pPr lvl="1"/>
            <a:endParaRPr kumimoji="1" lang="en-US" altLang="zh-CN" sz="1600" dirty="0"/>
          </a:p>
        </p:txBody>
      </p:sp>
      <p:cxnSp>
        <p:nvCxnSpPr>
          <p:cNvPr id="12" name="直接箭头连接符 17">
            <a:extLst>
              <a:ext uri="{FF2B5EF4-FFF2-40B4-BE49-F238E27FC236}">
                <a16:creationId xmlns:a16="http://schemas.microsoft.com/office/drawing/2014/main" id="{B3A69FF6-8A06-A449-A00F-70B5E95E661E}"/>
              </a:ext>
            </a:extLst>
          </p:cNvPr>
          <p:cNvCxnSpPr>
            <a:cxnSpLocks/>
          </p:cNvCxnSpPr>
          <p:nvPr/>
        </p:nvCxnSpPr>
        <p:spPr>
          <a:xfrm>
            <a:off x="4655840" y="4509120"/>
            <a:ext cx="0" cy="43204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21">
            <a:extLst>
              <a:ext uri="{FF2B5EF4-FFF2-40B4-BE49-F238E27FC236}">
                <a16:creationId xmlns:a16="http://schemas.microsoft.com/office/drawing/2014/main" id="{6BAE6938-5FE3-AE43-9844-8C1A75198A1B}"/>
              </a:ext>
            </a:extLst>
          </p:cNvPr>
          <p:cNvCxnSpPr>
            <a:cxnSpLocks/>
          </p:cNvCxnSpPr>
          <p:nvPr/>
        </p:nvCxnSpPr>
        <p:spPr>
          <a:xfrm>
            <a:off x="6456040" y="4509120"/>
            <a:ext cx="0" cy="43204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22">
            <a:extLst>
              <a:ext uri="{FF2B5EF4-FFF2-40B4-BE49-F238E27FC236}">
                <a16:creationId xmlns:a16="http://schemas.microsoft.com/office/drawing/2014/main" id="{75DBF98F-14E5-D748-B978-4C6E0BDD908F}"/>
              </a:ext>
            </a:extLst>
          </p:cNvPr>
          <p:cNvCxnSpPr>
            <a:cxnSpLocks/>
          </p:cNvCxnSpPr>
          <p:nvPr/>
        </p:nvCxnSpPr>
        <p:spPr>
          <a:xfrm>
            <a:off x="8737600" y="4509120"/>
            <a:ext cx="0" cy="43204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E25D1E8-33F7-574F-A6AF-C868E629A067}"/>
              </a:ext>
            </a:extLst>
          </p:cNvPr>
          <p:cNvSpPr txBox="1"/>
          <p:nvPr/>
        </p:nvSpPr>
        <p:spPr>
          <a:xfrm>
            <a:off x="0" y="6544940"/>
            <a:ext cx="515989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kern="100" dirty="0">
                <a:effectLst/>
                <a:latin typeface="Helvetica" pitchFamily="2" charset="0"/>
                <a:ea typeface="宋体" panose="02010600030101010101" pitchFamily="2" charset="-122"/>
              </a:rPr>
              <a:t>Li et al. Once-for-All: Controllable Generative Image Compression with Dynamic Granularity Adaption. In Proc. ICLR 2025.</a:t>
            </a:r>
            <a:endParaRPr lang="zh-CN" altLang="zh-CN" sz="800" kern="100" dirty="0">
              <a:effectLst/>
              <a:latin typeface="Helvetica" pitchFamily="2" charset="0"/>
              <a:ea typeface="宋体" panose="02010600030101010101" pitchFamily="2" charset="-122"/>
            </a:endParaRPr>
          </a:p>
        </p:txBody>
      </p:sp>
    </p:spTree>
    <p:extLst>
      <p:ext uri="{BB962C8B-B14F-4D97-AF65-F5344CB8AC3E}">
        <p14:creationId xmlns:p14="http://schemas.microsoft.com/office/powerpoint/2010/main" val="413933234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0C028-B341-434E-9E24-96A73EDB5C4A}"/>
              </a:ext>
            </a:extLst>
          </p:cNvPr>
          <p:cNvSpPr>
            <a:spLocks noGrp="1"/>
          </p:cNvSpPr>
          <p:nvPr>
            <p:ph type="title"/>
          </p:nvPr>
        </p:nvSpPr>
        <p:spPr/>
        <p:txBody>
          <a:bodyPr/>
          <a:lstStyle/>
          <a:p>
            <a:r>
              <a:rPr kumimoji="1" lang="en-US" altLang="zh-CN" dirty="0"/>
              <a:t>TFC: Entropy-based Dynamic Frame Rate Allocation</a:t>
            </a:r>
            <a:endParaRPr kumimoji="1" lang="zh-CN" altLang="en-US" dirty="0"/>
          </a:p>
        </p:txBody>
      </p:sp>
      <p:sp>
        <p:nvSpPr>
          <p:cNvPr id="4" name="灯片编号占位符 3">
            <a:extLst>
              <a:ext uri="{FF2B5EF4-FFF2-40B4-BE49-F238E27FC236}">
                <a16:creationId xmlns:a16="http://schemas.microsoft.com/office/drawing/2014/main" id="{3E1695FD-0E4D-B44C-88D8-BE927275F340}"/>
              </a:ext>
            </a:extLst>
          </p:cNvPr>
          <p:cNvSpPr>
            <a:spLocks noGrp="1"/>
          </p:cNvSpPr>
          <p:nvPr>
            <p:ph type="sldNum" sz="quarter" idx="12"/>
          </p:nvPr>
        </p:nvSpPr>
        <p:spPr/>
        <p:txBody>
          <a:bodyPr/>
          <a:lstStyle/>
          <a:p>
            <a:fld id="{E35E9E6D-B1E9-4F08-8E83-0E081C425F53}" type="slidenum">
              <a:rPr lang="de-DE" smtClean="0"/>
              <a:pPr/>
              <a:t>31</a:t>
            </a:fld>
            <a:endParaRPr lang="de-DE" dirty="0"/>
          </a:p>
        </p:txBody>
      </p:sp>
      <p:sp>
        <p:nvSpPr>
          <p:cNvPr id="11" name="内容占位符 2">
            <a:extLst>
              <a:ext uri="{FF2B5EF4-FFF2-40B4-BE49-F238E27FC236}">
                <a16:creationId xmlns:a16="http://schemas.microsoft.com/office/drawing/2014/main" id="{AE389AF5-302E-D648-992A-7F8A8B8486BB}"/>
              </a:ext>
            </a:extLst>
          </p:cNvPr>
          <p:cNvSpPr>
            <a:spLocks noGrp="1"/>
          </p:cNvSpPr>
          <p:nvPr>
            <p:ph idx="1"/>
          </p:nvPr>
        </p:nvSpPr>
        <p:spPr>
          <a:xfrm>
            <a:off x="479376" y="1340768"/>
            <a:ext cx="10297144" cy="1325563"/>
          </a:xfrm>
        </p:spPr>
        <p:txBody>
          <a:bodyPr/>
          <a:lstStyle/>
          <a:p>
            <a:r>
              <a:rPr kumimoji="1" lang="en-US" altLang="zh-CN" i="1" dirty="0"/>
              <a:t>Entropy</a:t>
            </a:r>
            <a:r>
              <a:rPr kumimoji="1" lang="zh-CN" altLang="en-US" dirty="0"/>
              <a:t> </a:t>
            </a:r>
            <a:r>
              <a:rPr kumimoji="1" lang="en-US" altLang="zh-CN" dirty="0"/>
              <a:t>to </a:t>
            </a:r>
            <a:r>
              <a:rPr kumimoji="1" lang="en-US" altLang="zh-CN" i="1" dirty="0"/>
              <a:t>granularity mask</a:t>
            </a:r>
          </a:p>
        </p:txBody>
      </p:sp>
      <p:grpSp>
        <p:nvGrpSpPr>
          <p:cNvPr id="6" name="组合 5">
            <a:extLst>
              <a:ext uri="{FF2B5EF4-FFF2-40B4-BE49-F238E27FC236}">
                <a16:creationId xmlns:a16="http://schemas.microsoft.com/office/drawing/2014/main" id="{44AE6322-66A5-E842-AC8C-AF9DE14EEEB4}"/>
              </a:ext>
            </a:extLst>
          </p:cNvPr>
          <p:cNvGrpSpPr/>
          <p:nvPr/>
        </p:nvGrpSpPr>
        <p:grpSpPr>
          <a:xfrm>
            <a:off x="1636801" y="1773834"/>
            <a:ext cx="1886293" cy="4217639"/>
            <a:chOff x="1636801" y="1773834"/>
            <a:chExt cx="1886293" cy="4217639"/>
          </a:xfrm>
        </p:grpSpPr>
        <p:pic>
          <p:nvPicPr>
            <p:cNvPr id="3" name="图片 2">
              <a:extLst>
                <a:ext uri="{FF2B5EF4-FFF2-40B4-BE49-F238E27FC236}">
                  <a16:creationId xmlns:a16="http://schemas.microsoft.com/office/drawing/2014/main" id="{89EE566B-77B4-7D4C-BE44-B02614310740}"/>
                </a:ext>
              </a:extLst>
            </p:cNvPr>
            <p:cNvPicPr>
              <a:picLocks noChangeAspect="1"/>
            </p:cNvPicPr>
            <p:nvPr/>
          </p:nvPicPr>
          <p:blipFill>
            <a:blip r:embed="rId2"/>
            <a:stretch>
              <a:fillRect/>
            </a:stretch>
          </p:blipFill>
          <p:spPr>
            <a:xfrm>
              <a:off x="1636801" y="1787277"/>
              <a:ext cx="1886293" cy="4204196"/>
            </a:xfrm>
            <a:prstGeom prst="rect">
              <a:avLst/>
            </a:prstGeom>
          </p:spPr>
        </p:pic>
        <p:sp>
          <p:nvSpPr>
            <p:cNvPr id="5" name="矩形 4">
              <a:extLst>
                <a:ext uri="{FF2B5EF4-FFF2-40B4-BE49-F238E27FC236}">
                  <a16:creationId xmlns:a16="http://schemas.microsoft.com/office/drawing/2014/main" id="{0A75E7E9-E17F-2848-B2C7-289B68E581E3}"/>
                </a:ext>
              </a:extLst>
            </p:cNvPr>
            <p:cNvSpPr/>
            <p:nvPr/>
          </p:nvSpPr>
          <p:spPr>
            <a:xfrm>
              <a:off x="3359696" y="1773834"/>
              <a:ext cx="144016" cy="1079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5" name="图片 14">
            <a:extLst>
              <a:ext uri="{FF2B5EF4-FFF2-40B4-BE49-F238E27FC236}">
                <a16:creationId xmlns:a16="http://schemas.microsoft.com/office/drawing/2014/main" id="{91713404-B14E-294D-8C21-1172337602C1}"/>
              </a:ext>
            </a:extLst>
          </p:cNvPr>
          <p:cNvPicPr>
            <a:picLocks noChangeAspect="1"/>
          </p:cNvPicPr>
          <p:nvPr/>
        </p:nvPicPr>
        <p:blipFill>
          <a:blip r:embed="rId3"/>
          <a:stretch>
            <a:fillRect/>
          </a:stretch>
        </p:blipFill>
        <p:spPr>
          <a:xfrm>
            <a:off x="5159896" y="3792787"/>
            <a:ext cx="2664296" cy="1825264"/>
          </a:xfrm>
          <a:prstGeom prst="rect">
            <a:avLst/>
          </a:prstGeom>
        </p:spPr>
      </p:pic>
      <p:sp>
        <p:nvSpPr>
          <p:cNvPr id="16" name="矩形 15">
            <a:extLst>
              <a:ext uri="{FF2B5EF4-FFF2-40B4-BE49-F238E27FC236}">
                <a16:creationId xmlns:a16="http://schemas.microsoft.com/office/drawing/2014/main" id="{99BAB24A-1736-4048-8837-3EFE5030FE3B}"/>
              </a:ext>
            </a:extLst>
          </p:cNvPr>
          <p:cNvSpPr/>
          <p:nvPr/>
        </p:nvSpPr>
        <p:spPr>
          <a:xfrm>
            <a:off x="5015880" y="3752308"/>
            <a:ext cx="2952328" cy="1296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箭头连接符 19">
            <a:extLst>
              <a:ext uri="{FF2B5EF4-FFF2-40B4-BE49-F238E27FC236}">
                <a16:creationId xmlns:a16="http://schemas.microsoft.com/office/drawing/2014/main" id="{1693BB6F-CFB5-8147-801A-5CEE713E763A}"/>
              </a:ext>
            </a:extLst>
          </p:cNvPr>
          <p:cNvCxnSpPr/>
          <p:nvPr/>
        </p:nvCxnSpPr>
        <p:spPr>
          <a:xfrm>
            <a:off x="3359696" y="5229200"/>
            <a:ext cx="1800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F10760B-4007-FC4F-B465-CC9266C725AD}"/>
              </a:ext>
            </a:extLst>
          </p:cNvPr>
          <p:cNvSpPr txBox="1"/>
          <p:nvPr/>
        </p:nvSpPr>
        <p:spPr>
          <a:xfrm>
            <a:off x="3558076" y="5255183"/>
            <a:ext cx="1518364" cy="369332"/>
          </a:xfrm>
          <a:prstGeom prst="rect">
            <a:avLst/>
          </a:prstGeom>
          <a:noFill/>
        </p:spPr>
        <p:txBody>
          <a:bodyPr wrap="none" rtlCol="0">
            <a:spAutoFit/>
          </a:bodyPr>
          <a:lstStyle/>
          <a:p>
            <a:r>
              <a:rPr kumimoji="1" lang="en-US" altLang="zh-CN" dirty="0"/>
              <a:t>By a quantile</a:t>
            </a:r>
            <a:endParaRPr kumimoji="1" lang="zh-CN" altLang="en-US" dirty="0"/>
          </a:p>
        </p:txBody>
      </p:sp>
      <p:sp>
        <p:nvSpPr>
          <p:cNvPr id="22" name="文本框 21">
            <a:extLst>
              <a:ext uri="{FF2B5EF4-FFF2-40B4-BE49-F238E27FC236}">
                <a16:creationId xmlns:a16="http://schemas.microsoft.com/office/drawing/2014/main" id="{C58B6E14-37F2-A34B-B6DD-266D356F139E}"/>
              </a:ext>
            </a:extLst>
          </p:cNvPr>
          <p:cNvSpPr txBox="1"/>
          <p:nvPr/>
        </p:nvSpPr>
        <p:spPr>
          <a:xfrm>
            <a:off x="6217770" y="5059923"/>
            <a:ext cx="548548" cy="338554"/>
          </a:xfrm>
          <a:prstGeom prst="rect">
            <a:avLst/>
          </a:prstGeom>
          <a:noFill/>
        </p:spPr>
        <p:txBody>
          <a:bodyPr wrap="none" rtlCol="0">
            <a:spAutoFit/>
          </a:bodyPr>
          <a:lstStyle/>
          <a:p>
            <a:r>
              <a:rPr kumimoji="1" lang="en-US" altLang="zh-CN" sz="1600" i="1" dirty="0"/>
              <a:t>Use</a:t>
            </a:r>
            <a:endParaRPr kumimoji="1" lang="zh-CN" altLang="en-US" sz="1600" i="1" dirty="0"/>
          </a:p>
        </p:txBody>
      </p:sp>
      <p:sp>
        <p:nvSpPr>
          <p:cNvPr id="23" name="文本框 22">
            <a:extLst>
              <a:ext uri="{FF2B5EF4-FFF2-40B4-BE49-F238E27FC236}">
                <a16:creationId xmlns:a16="http://schemas.microsoft.com/office/drawing/2014/main" id="{B52CCE94-1CFD-FB4B-94E8-219F833589ED}"/>
              </a:ext>
            </a:extLst>
          </p:cNvPr>
          <p:cNvSpPr txBox="1"/>
          <p:nvPr/>
        </p:nvSpPr>
        <p:spPr>
          <a:xfrm>
            <a:off x="5153159" y="5061452"/>
            <a:ext cx="891591" cy="338554"/>
          </a:xfrm>
          <a:prstGeom prst="rect">
            <a:avLst/>
          </a:prstGeom>
          <a:noFill/>
        </p:spPr>
        <p:txBody>
          <a:bodyPr wrap="none" rtlCol="0">
            <a:spAutoFit/>
          </a:bodyPr>
          <a:lstStyle/>
          <a:p>
            <a:r>
              <a:rPr kumimoji="1" lang="en-US" altLang="zh-CN" sz="1600" i="1" dirty="0"/>
              <a:t>Not use</a:t>
            </a:r>
            <a:endParaRPr kumimoji="1" lang="zh-CN" altLang="en-US" sz="1600" i="1" dirty="0"/>
          </a:p>
        </p:txBody>
      </p:sp>
      <p:sp>
        <p:nvSpPr>
          <p:cNvPr id="24" name="文本框 23">
            <a:extLst>
              <a:ext uri="{FF2B5EF4-FFF2-40B4-BE49-F238E27FC236}">
                <a16:creationId xmlns:a16="http://schemas.microsoft.com/office/drawing/2014/main" id="{B6E749CD-C80B-8641-8170-359B02E29845}"/>
              </a:ext>
            </a:extLst>
          </p:cNvPr>
          <p:cNvSpPr txBox="1"/>
          <p:nvPr/>
        </p:nvSpPr>
        <p:spPr>
          <a:xfrm>
            <a:off x="6905095" y="5059923"/>
            <a:ext cx="891591" cy="338554"/>
          </a:xfrm>
          <a:prstGeom prst="rect">
            <a:avLst/>
          </a:prstGeom>
          <a:noFill/>
        </p:spPr>
        <p:txBody>
          <a:bodyPr wrap="none" rtlCol="0">
            <a:spAutoFit/>
          </a:bodyPr>
          <a:lstStyle/>
          <a:p>
            <a:r>
              <a:rPr kumimoji="1" lang="en-US" altLang="zh-CN" sz="1600" i="1" dirty="0"/>
              <a:t>Not use</a:t>
            </a:r>
            <a:endParaRPr kumimoji="1" lang="zh-CN" altLang="en-US" sz="1600" i="1" dirty="0"/>
          </a:p>
        </p:txBody>
      </p:sp>
      <p:sp>
        <p:nvSpPr>
          <p:cNvPr id="25" name="文本框 24">
            <a:extLst>
              <a:ext uri="{FF2B5EF4-FFF2-40B4-BE49-F238E27FC236}">
                <a16:creationId xmlns:a16="http://schemas.microsoft.com/office/drawing/2014/main" id="{3566243B-D9D7-0E45-9B75-E336F82D3F78}"/>
              </a:ext>
            </a:extLst>
          </p:cNvPr>
          <p:cNvSpPr txBox="1"/>
          <p:nvPr/>
        </p:nvSpPr>
        <p:spPr>
          <a:xfrm>
            <a:off x="140717" y="4382253"/>
            <a:ext cx="1492716" cy="646331"/>
          </a:xfrm>
          <a:prstGeom prst="rect">
            <a:avLst/>
          </a:prstGeom>
          <a:noFill/>
        </p:spPr>
        <p:txBody>
          <a:bodyPr wrap="none" rtlCol="0">
            <a:spAutoFit/>
          </a:bodyPr>
          <a:lstStyle/>
          <a:p>
            <a:pPr algn="ctr"/>
            <a:r>
              <a:rPr kumimoji="1" lang="en-US" altLang="zh-CN" dirty="0"/>
              <a:t>Different</a:t>
            </a:r>
          </a:p>
          <a:p>
            <a:pPr algn="ctr"/>
            <a:r>
              <a:rPr kumimoji="1" lang="en-US" altLang="zh-CN" dirty="0"/>
              <a:t>Granularities</a:t>
            </a:r>
            <a:endParaRPr kumimoji="1" lang="zh-CN" altLang="en-US" dirty="0"/>
          </a:p>
        </p:txBody>
      </p:sp>
      <p:sp>
        <p:nvSpPr>
          <p:cNvPr id="26" name="矩形 25">
            <a:extLst>
              <a:ext uri="{FF2B5EF4-FFF2-40B4-BE49-F238E27FC236}">
                <a16:creationId xmlns:a16="http://schemas.microsoft.com/office/drawing/2014/main" id="{477AC33B-EE61-424B-AAE7-3E8527496C1C}"/>
              </a:ext>
            </a:extLst>
          </p:cNvPr>
          <p:cNvSpPr/>
          <p:nvPr/>
        </p:nvSpPr>
        <p:spPr>
          <a:xfrm>
            <a:off x="5015880" y="3089444"/>
            <a:ext cx="2952328" cy="1296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BF8B7E07-CC33-9641-BA4A-E8FA298DF133}"/>
              </a:ext>
            </a:extLst>
          </p:cNvPr>
          <p:cNvSpPr/>
          <p:nvPr/>
        </p:nvSpPr>
        <p:spPr>
          <a:xfrm>
            <a:off x="5076440" y="4365103"/>
            <a:ext cx="1019560" cy="123681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0F464A2A-32F2-4344-937F-DE34F68AC482}"/>
              </a:ext>
            </a:extLst>
          </p:cNvPr>
          <p:cNvSpPr/>
          <p:nvPr/>
        </p:nvSpPr>
        <p:spPr>
          <a:xfrm>
            <a:off x="6841110" y="4356979"/>
            <a:ext cx="1019560" cy="123681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D61E479D-1ADE-AA45-AA7E-3E19DBEAC5E1}"/>
              </a:ext>
            </a:extLst>
          </p:cNvPr>
          <p:cNvSpPr/>
          <p:nvPr/>
        </p:nvSpPr>
        <p:spPr>
          <a:xfrm>
            <a:off x="1728923" y="4280111"/>
            <a:ext cx="550653" cy="7484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 29">
            <a:extLst>
              <a:ext uri="{FF2B5EF4-FFF2-40B4-BE49-F238E27FC236}">
                <a16:creationId xmlns:a16="http://schemas.microsoft.com/office/drawing/2014/main" id="{5359CAB6-CE31-E94B-8C9B-3BADDC17AB8C}"/>
              </a:ext>
            </a:extLst>
          </p:cNvPr>
          <p:cNvSpPr/>
          <p:nvPr/>
        </p:nvSpPr>
        <p:spPr>
          <a:xfrm>
            <a:off x="2515531" y="4280110"/>
            <a:ext cx="550653" cy="74847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a16="http://schemas.microsoft.com/office/drawing/2014/main" id="{AF6B7413-2B80-8B49-8E54-21322B2652D9}"/>
              </a:ext>
            </a:extLst>
          </p:cNvPr>
          <p:cNvSpPr/>
          <p:nvPr/>
        </p:nvSpPr>
        <p:spPr>
          <a:xfrm>
            <a:off x="6913118" y="3556991"/>
            <a:ext cx="479026" cy="1236815"/>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a16="http://schemas.microsoft.com/office/drawing/2014/main" id="{0CF9CAEE-8062-7240-94BE-A99C61B5F009}"/>
              </a:ext>
            </a:extLst>
          </p:cNvPr>
          <p:cNvSpPr/>
          <p:nvPr/>
        </p:nvSpPr>
        <p:spPr>
          <a:xfrm>
            <a:off x="5951984" y="980728"/>
            <a:ext cx="6240016" cy="2448272"/>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4" name="图片 33">
            <a:extLst>
              <a:ext uri="{FF2B5EF4-FFF2-40B4-BE49-F238E27FC236}">
                <a16:creationId xmlns:a16="http://schemas.microsoft.com/office/drawing/2014/main" id="{1B2F8B47-E201-1E45-B02B-FB6C9F833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586" y="2410999"/>
            <a:ext cx="2844800" cy="920839"/>
          </a:xfrm>
          <a:prstGeom prst="rect">
            <a:avLst/>
          </a:prstGeom>
        </p:spPr>
      </p:pic>
      <p:pic>
        <p:nvPicPr>
          <p:cNvPr id="35" name="图片 34">
            <a:extLst>
              <a:ext uri="{FF2B5EF4-FFF2-40B4-BE49-F238E27FC236}">
                <a16:creationId xmlns:a16="http://schemas.microsoft.com/office/drawing/2014/main" id="{7F53D191-E557-934B-9B93-FFC650B8398C}"/>
              </a:ext>
            </a:extLst>
          </p:cNvPr>
          <p:cNvPicPr>
            <a:picLocks noChangeAspect="1"/>
          </p:cNvPicPr>
          <p:nvPr/>
        </p:nvPicPr>
        <p:blipFill rotWithShape="1">
          <a:blip r:embed="rId5">
            <a:extLst>
              <a:ext uri="{28A0092B-C50C-407E-A947-70E740481C1C}">
                <a14:useLocalDpi xmlns:a14="http://schemas.microsoft.com/office/drawing/2010/main" val="0"/>
              </a:ext>
            </a:extLst>
          </a:blip>
          <a:srcRect t="17428"/>
          <a:stretch/>
        </p:blipFill>
        <p:spPr>
          <a:xfrm>
            <a:off x="8346532" y="1105821"/>
            <a:ext cx="2664416" cy="725329"/>
          </a:xfrm>
          <a:prstGeom prst="rect">
            <a:avLst/>
          </a:prstGeom>
        </p:spPr>
      </p:pic>
      <p:pic>
        <p:nvPicPr>
          <p:cNvPr id="36" name="图片 35">
            <a:extLst>
              <a:ext uri="{FF2B5EF4-FFF2-40B4-BE49-F238E27FC236}">
                <a16:creationId xmlns:a16="http://schemas.microsoft.com/office/drawing/2014/main" id="{8F6FF7CD-C67C-6F41-BF5A-DBC3A0CF04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9425" y="1681580"/>
            <a:ext cx="4244520" cy="851232"/>
          </a:xfrm>
          <a:prstGeom prst="rect">
            <a:avLst/>
          </a:prstGeom>
        </p:spPr>
      </p:pic>
      <p:sp>
        <p:nvSpPr>
          <p:cNvPr id="38" name="文本框 37">
            <a:extLst>
              <a:ext uri="{FF2B5EF4-FFF2-40B4-BE49-F238E27FC236}">
                <a16:creationId xmlns:a16="http://schemas.microsoft.com/office/drawing/2014/main" id="{9B02281D-7C26-9E42-A3D8-C63075E36C04}"/>
              </a:ext>
            </a:extLst>
          </p:cNvPr>
          <p:cNvSpPr txBox="1"/>
          <p:nvPr/>
        </p:nvSpPr>
        <p:spPr>
          <a:xfrm>
            <a:off x="6115232" y="1124785"/>
            <a:ext cx="2268354" cy="646331"/>
          </a:xfrm>
          <a:prstGeom prst="rect">
            <a:avLst/>
          </a:prstGeom>
          <a:noFill/>
        </p:spPr>
        <p:txBody>
          <a:bodyPr wrap="square" rtlCol="0">
            <a:spAutoFit/>
          </a:bodyPr>
          <a:lstStyle/>
          <a:p>
            <a:r>
              <a:rPr kumimoji="1" lang="en-US" altLang="zh-CN" dirty="0"/>
              <a:t>Entropy based on Gaussian affinity</a:t>
            </a:r>
            <a:endParaRPr kumimoji="1" lang="zh-CN" altLang="en-US" dirty="0"/>
          </a:p>
        </p:txBody>
      </p:sp>
    </p:spTree>
    <p:extLst>
      <p:ext uri="{BB962C8B-B14F-4D97-AF65-F5344CB8AC3E}">
        <p14:creationId xmlns:p14="http://schemas.microsoft.com/office/powerpoint/2010/main" val="1027744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6" grpId="0" animBg="1"/>
      <p:bldP spid="27" grpId="0" animBg="1"/>
      <p:bldP spid="27" grpId="1" animBg="1"/>
      <p:bldP spid="28" grpId="0" animBg="1"/>
      <p:bldP spid="28" grpId="1" animBg="1"/>
      <p:bldP spid="29" grpId="0" animBg="1"/>
      <p:bldP spid="29" grpId="1" animBg="1"/>
      <p:bldP spid="30" grpId="0" animBg="1"/>
      <p:bldP spid="30" grpId="1" animBg="1"/>
      <p:bldP spid="32" grpId="0" animBg="1"/>
      <p:bldP spid="32" grpId="1"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C323C6-AE48-8941-B281-F2BAC537930C}"/>
              </a:ext>
            </a:extLst>
          </p:cNvPr>
          <p:cNvSpPr>
            <a:spLocks noGrp="1"/>
          </p:cNvSpPr>
          <p:nvPr>
            <p:ph type="title"/>
          </p:nvPr>
        </p:nvSpPr>
        <p:spPr/>
        <p:txBody>
          <a:bodyPr/>
          <a:lstStyle/>
          <a:p>
            <a:r>
              <a:rPr kumimoji="1" lang="en-US" altLang="zh-CN" dirty="0"/>
              <a:t>TFC: Entropy-based Dynamic Frame Rate Allocation</a:t>
            </a:r>
            <a:endParaRPr kumimoji="1" lang="zh-CN" altLang="en-US" dirty="0"/>
          </a:p>
        </p:txBody>
      </p:sp>
      <p:sp>
        <p:nvSpPr>
          <p:cNvPr id="3" name="内容占位符 2">
            <a:extLst>
              <a:ext uri="{FF2B5EF4-FFF2-40B4-BE49-F238E27FC236}">
                <a16:creationId xmlns:a16="http://schemas.microsoft.com/office/drawing/2014/main" id="{7CE37922-7E5F-C64B-9B73-9C9E3A0F5DB7}"/>
              </a:ext>
            </a:extLst>
          </p:cNvPr>
          <p:cNvSpPr>
            <a:spLocks noGrp="1"/>
          </p:cNvSpPr>
          <p:nvPr>
            <p:ph idx="1"/>
          </p:nvPr>
        </p:nvSpPr>
        <p:spPr/>
        <p:txBody>
          <a:bodyPr/>
          <a:lstStyle/>
          <a:p>
            <a:r>
              <a:rPr kumimoji="1" lang="en-US" altLang="zh-CN" dirty="0"/>
              <a:t>Allocation Examples</a:t>
            </a:r>
            <a:endParaRPr kumimoji="1" lang="zh-CN" altLang="en-US" dirty="0"/>
          </a:p>
        </p:txBody>
      </p:sp>
      <p:sp>
        <p:nvSpPr>
          <p:cNvPr id="4" name="灯片编号占位符 3">
            <a:extLst>
              <a:ext uri="{FF2B5EF4-FFF2-40B4-BE49-F238E27FC236}">
                <a16:creationId xmlns:a16="http://schemas.microsoft.com/office/drawing/2014/main" id="{BE05ADFD-D032-F945-9327-09B46BE84F11}"/>
              </a:ext>
            </a:extLst>
          </p:cNvPr>
          <p:cNvSpPr>
            <a:spLocks noGrp="1"/>
          </p:cNvSpPr>
          <p:nvPr>
            <p:ph type="sldNum" sz="quarter" idx="12"/>
          </p:nvPr>
        </p:nvSpPr>
        <p:spPr/>
        <p:txBody>
          <a:bodyPr/>
          <a:lstStyle/>
          <a:p>
            <a:fld id="{E35E9E6D-B1E9-4F08-8E83-0E081C425F53}" type="slidenum">
              <a:rPr lang="de-DE" smtClean="0"/>
              <a:pPr/>
              <a:t>32</a:t>
            </a:fld>
            <a:endParaRPr lang="de-DE" dirty="0"/>
          </a:p>
        </p:txBody>
      </p:sp>
      <p:pic>
        <p:nvPicPr>
          <p:cNvPr id="5" name="图片 4">
            <a:extLst>
              <a:ext uri="{FF2B5EF4-FFF2-40B4-BE49-F238E27FC236}">
                <a16:creationId xmlns:a16="http://schemas.microsoft.com/office/drawing/2014/main" id="{DC969706-8B60-C24D-A444-B1177C0F724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6915" y="1068711"/>
            <a:ext cx="5776015" cy="5789289"/>
          </a:xfrm>
          <a:prstGeom prst="rect">
            <a:avLst/>
          </a:prstGeom>
          <a:noFill/>
          <a:ln>
            <a:noFill/>
          </a:ln>
        </p:spPr>
      </p:pic>
    </p:spTree>
    <p:extLst>
      <p:ext uri="{BB962C8B-B14F-4D97-AF65-F5344CB8AC3E}">
        <p14:creationId xmlns:p14="http://schemas.microsoft.com/office/powerpoint/2010/main" val="32384146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EFA5E-A0C0-FE43-9EA4-F420DF78BCF5}"/>
              </a:ext>
            </a:extLst>
          </p:cNvPr>
          <p:cNvSpPr>
            <a:spLocks noGrp="1"/>
          </p:cNvSpPr>
          <p:nvPr>
            <p:ph type="title"/>
          </p:nvPr>
        </p:nvSpPr>
        <p:spPr/>
        <p:txBody>
          <a:bodyPr/>
          <a:lstStyle/>
          <a:p>
            <a:r>
              <a:rPr kumimoji="1" lang="en-US" altLang="zh-CN" dirty="0"/>
              <a:t>TFC: Entropy-based Dynamic Frame Rate Allocation</a:t>
            </a:r>
            <a:endParaRPr kumimoji="1" lang="zh-CN" altLang="en-US" dirty="0"/>
          </a:p>
        </p:txBody>
      </p:sp>
      <p:sp>
        <p:nvSpPr>
          <p:cNvPr id="3" name="内容占位符 2">
            <a:extLst>
              <a:ext uri="{FF2B5EF4-FFF2-40B4-BE49-F238E27FC236}">
                <a16:creationId xmlns:a16="http://schemas.microsoft.com/office/drawing/2014/main" id="{EB087DCF-A786-7F4E-9A4D-64AF35CF3D23}"/>
              </a:ext>
            </a:extLst>
          </p:cNvPr>
          <p:cNvSpPr>
            <a:spLocks noGrp="1"/>
          </p:cNvSpPr>
          <p:nvPr>
            <p:ph idx="1"/>
          </p:nvPr>
        </p:nvSpPr>
        <p:spPr/>
        <p:txBody>
          <a:bodyPr/>
          <a:lstStyle/>
          <a:p>
            <a:r>
              <a:rPr kumimoji="1" lang="en-US" altLang="zh-CN" dirty="0"/>
              <a:t>With </a:t>
            </a:r>
            <a:r>
              <a:rPr kumimoji="1" lang="en-US" altLang="zh-CN" i="1" dirty="0"/>
              <a:t>granularity mask, </a:t>
            </a:r>
            <a:r>
              <a:rPr kumimoji="1" lang="en-US" altLang="zh-CN" dirty="0"/>
              <a:t>we can select encoded features at different resolutions</a:t>
            </a:r>
          </a:p>
          <a:p>
            <a:r>
              <a:rPr kumimoji="1" lang="en-US" altLang="zh-CN" dirty="0"/>
              <a:t>Shared quantizer for all resolutions</a:t>
            </a:r>
            <a:endParaRPr kumimoji="1" lang="zh-CN" altLang="en-US" dirty="0"/>
          </a:p>
        </p:txBody>
      </p:sp>
      <p:sp>
        <p:nvSpPr>
          <p:cNvPr id="4" name="灯片编号占位符 3">
            <a:extLst>
              <a:ext uri="{FF2B5EF4-FFF2-40B4-BE49-F238E27FC236}">
                <a16:creationId xmlns:a16="http://schemas.microsoft.com/office/drawing/2014/main" id="{37BE83AD-1000-EA4A-93D7-D9C556CEA52E}"/>
              </a:ext>
            </a:extLst>
          </p:cNvPr>
          <p:cNvSpPr>
            <a:spLocks noGrp="1"/>
          </p:cNvSpPr>
          <p:nvPr>
            <p:ph type="sldNum" sz="quarter" idx="12"/>
          </p:nvPr>
        </p:nvSpPr>
        <p:spPr/>
        <p:txBody>
          <a:bodyPr/>
          <a:lstStyle/>
          <a:p>
            <a:fld id="{E35E9E6D-B1E9-4F08-8E83-0E081C425F53}" type="slidenum">
              <a:rPr lang="de-DE" smtClean="0"/>
              <a:pPr/>
              <a:t>33</a:t>
            </a:fld>
            <a:endParaRPr lang="de-DE" dirty="0"/>
          </a:p>
        </p:txBody>
      </p:sp>
      <p:pic>
        <p:nvPicPr>
          <p:cNvPr id="5" name="图片 4">
            <a:extLst>
              <a:ext uri="{FF2B5EF4-FFF2-40B4-BE49-F238E27FC236}">
                <a16:creationId xmlns:a16="http://schemas.microsoft.com/office/drawing/2014/main" id="{12E60858-2093-F94E-8F48-21BFA18B7F3F}"/>
              </a:ext>
            </a:extLst>
          </p:cNvPr>
          <p:cNvPicPr>
            <a:picLocks noChangeAspect="1"/>
          </p:cNvPicPr>
          <p:nvPr/>
        </p:nvPicPr>
        <p:blipFill>
          <a:blip r:embed="rId2"/>
          <a:stretch>
            <a:fillRect/>
          </a:stretch>
        </p:blipFill>
        <p:spPr>
          <a:xfrm>
            <a:off x="-16445" y="2127575"/>
            <a:ext cx="12192000" cy="4730425"/>
          </a:xfrm>
          <a:prstGeom prst="rect">
            <a:avLst/>
          </a:prstGeom>
        </p:spPr>
      </p:pic>
      <p:sp>
        <p:nvSpPr>
          <p:cNvPr id="6" name="圆角矩形 5">
            <a:extLst>
              <a:ext uri="{FF2B5EF4-FFF2-40B4-BE49-F238E27FC236}">
                <a16:creationId xmlns:a16="http://schemas.microsoft.com/office/drawing/2014/main" id="{289219E9-15FA-654F-ABCD-17F238986E49}"/>
              </a:ext>
            </a:extLst>
          </p:cNvPr>
          <p:cNvSpPr/>
          <p:nvPr/>
        </p:nvSpPr>
        <p:spPr>
          <a:xfrm>
            <a:off x="6096000" y="2173888"/>
            <a:ext cx="2160240" cy="168716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BB8DE2E5-B740-C248-94D6-080C10E563F6}"/>
              </a:ext>
            </a:extLst>
          </p:cNvPr>
          <p:cNvSpPr/>
          <p:nvPr/>
        </p:nvSpPr>
        <p:spPr>
          <a:xfrm>
            <a:off x="2630066" y="2169861"/>
            <a:ext cx="2745853" cy="168716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19012E64-C920-AB46-8CCE-719332294BBF}"/>
              </a:ext>
            </a:extLst>
          </p:cNvPr>
          <p:cNvSpPr/>
          <p:nvPr/>
        </p:nvSpPr>
        <p:spPr>
          <a:xfrm>
            <a:off x="8976320" y="4258998"/>
            <a:ext cx="2232248" cy="466146"/>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073397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3"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2" animBg="1"/>
      <p:bldP spid="6" grpId="3" animBg="1"/>
      <p:bldP spid="7" grpId="0" animBg="1"/>
      <p:bldP spid="7" grpId="1"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FA1CAE-E1FC-1440-9DBC-D2F4F4BF3E60}"/>
              </a:ext>
            </a:extLst>
          </p:cNvPr>
          <p:cNvSpPr>
            <a:spLocks noGrp="1"/>
          </p:cNvSpPr>
          <p:nvPr>
            <p:ph type="title"/>
          </p:nvPr>
        </p:nvSpPr>
        <p:spPr/>
        <p:txBody>
          <a:bodyPr/>
          <a:lstStyle/>
          <a:p>
            <a:r>
              <a:rPr kumimoji="1" lang="en-US" altLang="zh-CN" dirty="0"/>
              <a:t>TFC: Entropy-based Dynamic Frame Rate Allocation</a:t>
            </a:r>
            <a:endParaRPr kumimoji="1" lang="zh-CN" altLang="en-US" dirty="0"/>
          </a:p>
        </p:txBody>
      </p:sp>
      <p:sp>
        <p:nvSpPr>
          <p:cNvPr id="3" name="内容占位符 2">
            <a:extLst>
              <a:ext uri="{FF2B5EF4-FFF2-40B4-BE49-F238E27FC236}">
                <a16:creationId xmlns:a16="http://schemas.microsoft.com/office/drawing/2014/main" id="{E8801014-A676-5E4C-B7B1-E266043B7FB1}"/>
              </a:ext>
            </a:extLst>
          </p:cNvPr>
          <p:cNvSpPr>
            <a:spLocks noGrp="1"/>
          </p:cNvSpPr>
          <p:nvPr>
            <p:ph idx="1"/>
          </p:nvPr>
        </p:nvSpPr>
        <p:spPr/>
        <p:txBody>
          <a:bodyPr/>
          <a:lstStyle/>
          <a:p>
            <a:r>
              <a:rPr kumimoji="1" lang="en-US" altLang="zh-CN" dirty="0"/>
              <a:t>Built on DAC backbone</a:t>
            </a:r>
          </a:p>
          <a:p>
            <a:r>
              <a:rPr kumimoji="1" lang="en-US" altLang="zh-CN" dirty="0"/>
              <a:t>Works within [18.75, 75] Hz with </a:t>
            </a:r>
            <a:r>
              <a:rPr kumimoji="1" lang="en-US" altLang="zh-CN" b="1" dirty="0"/>
              <a:t>flexible control </a:t>
            </a:r>
            <a:r>
              <a:rPr kumimoji="1" lang="en-US" altLang="zh-CN" dirty="0"/>
              <a:t>over frame rate</a:t>
            </a:r>
          </a:p>
          <a:p>
            <a:endParaRPr kumimoji="1" lang="en-US" altLang="zh-CN" dirty="0"/>
          </a:p>
          <a:p>
            <a:r>
              <a:rPr kumimoji="1" lang="en-US" altLang="zh-CN" dirty="0"/>
              <a:t>Even with a constant frame rate, TFC &gt; DAC</a:t>
            </a:r>
            <a:r>
              <a:rPr kumimoji="1" lang="zh-CN" altLang="en-US" dirty="0"/>
              <a:t> </a:t>
            </a:r>
            <a:r>
              <a:rPr kumimoji="1" lang="en-US" altLang="zh-CN" dirty="0"/>
              <a:t>at the same bitrate.</a:t>
            </a:r>
          </a:p>
        </p:txBody>
      </p:sp>
      <p:sp>
        <p:nvSpPr>
          <p:cNvPr id="4" name="灯片编号占位符 3">
            <a:extLst>
              <a:ext uri="{FF2B5EF4-FFF2-40B4-BE49-F238E27FC236}">
                <a16:creationId xmlns:a16="http://schemas.microsoft.com/office/drawing/2014/main" id="{8E7922EA-47B5-2C49-A89C-4817EE76DEC1}"/>
              </a:ext>
            </a:extLst>
          </p:cNvPr>
          <p:cNvSpPr>
            <a:spLocks noGrp="1"/>
          </p:cNvSpPr>
          <p:nvPr>
            <p:ph type="sldNum" sz="quarter" idx="12"/>
          </p:nvPr>
        </p:nvSpPr>
        <p:spPr/>
        <p:txBody>
          <a:bodyPr/>
          <a:lstStyle/>
          <a:p>
            <a:fld id="{E35E9E6D-B1E9-4F08-8E83-0E081C425F53}" type="slidenum">
              <a:rPr lang="de-DE" smtClean="0"/>
              <a:pPr/>
              <a:t>34</a:t>
            </a:fld>
            <a:endParaRPr lang="de-DE" dirty="0"/>
          </a:p>
        </p:txBody>
      </p:sp>
      <p:pic>
        <p:nvPicPr>
          <p:cNvPr id="5" name="图片 4">
            <a:extLst>
              <a:ext uri="{FF2B5EF4-FFF2-40B4-BE49-F238E27FC236}">
                <a16:creationId xmlns:a16="http://schemas.microsoft.com/office/drawing/2014/main" id="{AD01F40F-E856-484D-A241-2C6E79A0F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796" y="3021053"/>
            <a:ext cx="8292779" cy="3088851"/>
          </a:xfrm>
          <a:prstGeom prst="rect">
            <a:avLst/>
          </a:prstGeom>
        </p:spPr>
      </p:pic>
    </p:spTree>
    <p:extLst>
      <p:ext uri="{BB962C8B-B14F-4D97-AF65-F5344CB8AC3E}">
        <p14:creationId xmlns:p14="http://schemas.microsoft.com/office/powerpoint/2010/main" val="123298261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FA1CAE-E1FC-1440-9DBC-D2F4F4BF3E60}"/>
              </a:ext>
            </a:extLst>
          </p:cNvPr>
          <p:cNvSpPr>
            <a:spLocks noGrp="1"/>
          </p:cNvSpPr>
          <p:nvPr>
            <p:ph type="title"/>
          </p:nvPr>
        </p:nvSpPr>
        <p:spPr/>
        <p:txBody>
          <a:bodyPr/>
          <a:lstStyle/>
          <a:p>
            <a:r>
              <a:rPr kumimoji="1" lang="en-US" altLang="zh-CN" dirty="0"/>
              <a:t>TFC: Entropy-based Dynamic Frame Rate Allocation</a:t>
            </a:r>
            <a:endParaRPr kumimoji="1" lang="zh-CN" altLang="en-US" dirty="0"/>
          </a:p>
        </p:txBody>
      </p:sp>
      <p:sp>
        <p:nvSpPr>
          <p:cNvPr id="3" name="内容占位符 2">
            <a:extLst>
              <a:ext uri="{FF2B5EF4-FFF2-40B4-BE49-F238E27FC236}">
                <a16:creationId xmlns:a16="http://schemas.microsoft.com/office/drawing/2014/main" id="{E8801014-A676-5E4C-B7B1-E266043B7FB1}"/>
              </a:ext>
            </a:extLst>
          </p:cNvPr>
          <p:cNvSpPr>
            <a:spLocks noGrp="1"/>
          </p:cNvSpPr>
          <p:nvPr>
            <p:ph idx="1"/>
          </p:nvPr>
        </p:nvSpPr>
        <p:spPr/>
        <p:txBody>
          <a:bodyPr/>
          <a:lstStyle/>
          <a:p>
            <a:r>
              <a:rPr kumimoji="1" lang="en-US" altLang="zh-CN" dirty="0"/>
              <a:t>True VFR cases: steady performance with different frame rate allocation</a:t>
            </a:r>
          </a:p>
        </p:txBody>
      </p:sp>
      <p:sp>
        <p:nvSpPr>
          <p:cNvPr id="4" name="灯片编号占位符 3">
            <a:extLst>
              <a:ext uri="{FF2B5EF4-FFF2-40B4-BE49-F238E27FC236}">
                <a16:creationId xmlns:a16="http://schemas.microsoft.com/office/drawing/2014/main" id="{8E7922EA-47B5-2C49-A89C-4817EE76DEC1}"/>
              </a:ext>
            </a:extLst>
          </p:cNvPr>
          <p:cNvSpPr>
            <a:spLocks noGrp="1"/>
          </p:cNvSpPr>
          <p:nvPr>
            <p:ph type="sldNum" sz="quarter" idx="12"/>
          </p:nvPr>
        </p:nvSpPr>
        <p:spPr/>
        <p:txBody>
          <a:bodyPr/>
          <a:lstStyle/>
          <a:p>
            <a:fld id="{E35E9E6D-B1E9-4F08-8E83-0E081C425F53}" type="slidenum">
              <a:rPr lang="de-DE" smtClean="0"/>
              <a:pPr/>
              <a:t>35</a:t>
            </a:fld>
            <a:endParaRPr lang="de-DE" dirty="0"/>
          </a:p>
        </p:txBody>
      </p:sp>
      <p:pic>
        <p:nvPicPr>
          <p:cNvPr id="8" name="图片 7">
            <a:extLst>
              <a:ext uri="{FF2B5EF4-FFF2-40B4-BE49-F238E27FC236}">
                <a16:creationId xmlns:a16="http://schemas.microsoft.com/office/drawing/2014/main" id="{32E53D03-FF8B-084A-A083-5542E6C0F5BF}"/>
              </a:ext>
            </a:extLst>
          </p:cNvPr>
          <p:cNvPicPr>
            <a:picLocks noChangeAspect="1"/>
          </p:cNvPicPr>
          <p:nvPr/>
        </p:nvPicPr>
        <p:blipFill>
          <a:blip r:embed="rId2"/>
          <a:stretch>
            <a:fillRect/>
          </a:stretch>
        </p:blipFill>
        <p:spPr>
          <a:xfrm>
            <a:off x="372347" y="1840736"/>
            <a:ext cx="11529857" cy="5015488"/>
          </a:xfrm>
          <a:prstGeom prst="rect">
            <a:avLst/>
          </a:prstGeom>
        </p:spPr>
      </p:pic>
      <p:cxnSp>
        <p:nvCxnSpPr>
          <p:cNvPr id="10" name="直线箭头连接符 9">
            <a:extLst>
              <a:ext uri="{FF2B5EF4-FFF2-40B4-BE49-F238E27FC236}">
                <a16:creationId xmlns:a16="http://schemas.microsoft.com/office/drawing/2014/main" id="{059C38AB-15AE-344F-B789-F1BD8AD3C5B9}"/>
              </a:ext>
            </a:extLst>
          </p:cNvPr>
          <p:cNvCxnSpPr>
            <a:cxnSpLocks/>
          </p:cNvCxnSpPr>
          <p:nvPr/>
        </p:nvCxnSpPr>
        <p:spPr>
          <a:xfrm>
            <a:off x="3863752" y="1844824"/>
            <a:ext cx="0" cy="22824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BEB90F2-3BAB-BD4B-8D23-DA92C5723DC2}"/>
              </a:ext>
            </a:extLst>
          </p:cNvPr>
          <p:cNvCxnSpPr>
            <a:cxnSpLocks/>
          </p:cNvCxnSpPr>
          <p:nvPr/>
        </p:nvCxnSpPr>
        <p:spPr>
          <a:xfrm>
            <a:off x="10128448" y="1844824"/>
            <a:ext cx="0" cy="22824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426972C1-D9DC-A149-B4D4-D9B6F9ACF1F9}"/>
              </a:ext>
            </a:extLst>
          </p:cNvPr>
          <p:cNvCxnSpPr>
            <a:cxnSpLocks/>
          </p:cNvCxnSpPr>
          <p:nvPr/>
        </p:nvCxnSpPr>
        <p:spPr>
          <a:xfrm flipV="1">
            <a:off x="4007768" y="4005064"/>
            <a:ext cx="0" cy="21602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BDEF709C-7374-4E42-BDBF-ECBE6EAA8BDE}"/>
              </a:ext>
            </a:extLst>
          </p:cNvPr>
          <p:cNvCxnSpPr>
            <a:cxnSpLocks/>
          </p:cNvCxnSpPr>
          <p:nvPr/>
        </p:nvCxnSpPr>
        <p:spPr>
          <a:xfrm flipV="1">
            <a:off x="9696400" y="4005064"/>
            <a:ext cx="0" cy="21602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58121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B5EF3-1E52-0A4F-9F44-8D9E8E1C3E07}"/>
              </a:ext>
            </a:extLst>
          </p:cNvPr>
          <p:cNvSpPr>
            <a:spLocks noGrp="1"/>
          </p:cNvSpPr>
          <p:nvPr>
            <p:ph type="title"/>
          </p:nvPr>
        </p:nvSpPr>
        <p:spPr/>
        <p:txBody>
          <a:bodyPr/>
          <a:lstStyle/>
          <a:p>
            <a:r>
              <a:rPr kumimoji="1" lang="en-US" altLang="zh-CN" dirty="0"/>
              <a:t>TFC: Entropy-based Dynamic Frame Rate Allocation</a:t>
            </a:r>
            <a:endParaRPr kumimoji="1" lang="zh-CN" altLang="en-US" dirty="0"/>
          </a:p>
        </p:txBody>
      </p:sp>
      <p:sp>
        <p:nvSpPr>
          <p:cNvPr id="3" name="内容占位符 2">
            <a:extLst>
              <a:ext uri="{FF2B5EF4-FFF2-40B4-BE49-F238E27FC236}">
                <a16:creationId xmlns:a16="http://schemas.microsoft.com/office/drawing/2014/main" id="{DA126425-FE90-F742-AB9D-A07B9D9560E3}"/>
              </a:ext>
            </a:extLst>
          </p:cNvPr>
          <p:cNvSpPr>
            <a:spLocks noGrp="1"/>
          </p:cNvSpPr>
          <p:nvPr>
            <p:ph idx="1"/>
          </p:nvPr>
        </p:nvSpPr>
        <p:spPr/>
        <p:txBody>
          <a:bodyPr/>
          <a:lstStyle/>
          <a:p>
            <a:r>
              <a:rPr kumimoji="1" lang="en-US" altLang="zh-CN" sz="2400" b="1" dirty="0"/>
              <a:t>Conclusion</a:t>
            </a:r>
          </a:p>
          <a:p>
            <a:pPr lvl="1"/>
            <a:r>
              <a:rPr kumimoji="1" lang="en-US" altLang="zh-CN" sz="2400" dirty="0"/>
              <a:t>Generate granularity masks based on entropy values</a:t>
            </a:r>
          </a:p>
          <a:p>
            <a:pPr lvl="1"/>
            <a:r>
              <a:rPr kumimoji="1" lang="en-US" altLang="zh-CN" sz="2400" dirty="0"/>
              <a:t>Select encoded features using granularity masks</a:t>
            </a:r>
          </a:p>
          <a:p>
            <a:pPr lvl="1"/>
            <a:r>
              <a:rPr kumimoji="1" lang="en-US" altLang="zh-CN" sz="2400" dirty="0"/>
              <a:t>Steady improvements both on constant frame rates and VFR cases</a:t>
            </a:r>
          </a:p>
          <a:p>
            <a:pPr lvl="1"/>
            <a:r>
              <a:rPr kumimoji="1" lang="en-US" altLang="zh-CN" sz="2400" dirty="0"/>
              <a:t>First VFR neural acoustic codec (to our knowledge)</a:t>
            </a:r>
          </a:p>
          <a:p>
            <a:pPr lvl="1"/>
            <a:endParaRPr kumimoji="1" lang="en-US" altLang="zh-CN" sz="2400" dirty="0"/>
          </a:p>
          <a:p>
            <a:r>
              <a:rPr kumimoji="1" lang="en-US" altLang="zh-CN" sz="2400" b="1" dirty="0"/>
              <a:t>Open problems</a:t>
            </a:r>
          </a:p>
          <a:p>
            <a:pPr lvl="1"/>
            <a:r>
              <a:rPr kumimoji="1" lang="en-US" altLang="zh-CN" sz="2400" dirty="0"/>
              <a:t>Entropy might not be a nice metric in </a:t>
            </a:r>
            <a:r>
              <a:rPr kumimoji="1" lang="en-US" altLang="zh-CN" sz="2400" b="1" dirty="0"/>
              <a:t>noisy</a:t>
            </a:r>
            <a:r>
              <a:rPr kumimoji="1" lang="en-US" altLang="zh-CN" sz="2400" dirty="0"/>
              <a:t> environments</a:t>
            </a:r>
          </a:p>
          <a:p>
            <a:pPr lvl="1"/>
            <a:r>
              <a:rPr kumimoji="1" lang="en-US" altLang="zh-CN" sz="2400" dirty="0"/>
              <a:t>Boundaries not strongly related to phonetics</a:t>
            </a:r>
            <a:endParaRPr kumimoji="1" lang="zh-CN" altLang="en-US" sz="2400" dirty="0"/>
          </a:p>
        </p:txBody>
      </p:sp>
      <p:sp>
        <p:nvSpPr>
          <p:cNvPr id="4" name="灯片编号占位符 3">
            <a:extLst>
              <a:ext uri="{FF2B5EF4-FFF2-40B4-BE49-F238E27FC236}">
                <a16:creationId xmlns:a16="http://schemas.microsoft.com/office/drawing/2014/main" id="{C94C4954-9654-6142-9337-733B54A764B8}"/>
              </a:ext>
            </a:extLst>
          </p:cNvPr>
          <p:cNvSpPr>
            <a:spLocks noGrp="1"/>
          </p:cNvSpPr>
          <p:nvPr>
            <p:ph type="sldNum" sz="quarter" idx="12"/>
          </p:nvPr>
        </p:nvSpPr>
        <p:spPr/>
        <p:txBody>
          <a:bodyPr/>
          <a:lstStyle/>
          <a:p>
            <a:fld id="{E35E9E6D-B1E9-4F08-8E83-0E081C425F53}" type="slidenum">
              <a:rPr lang="de-DE" smtClean="0"/>
              <a:pPr/>
              <a:t>36</a:t>
            </a:fld>
            <a:endParaRPr lang="de-DE" dirty="0"/>
          </a:p>
        </p:txBody>
      </p:sp>
    </p:spTree>
    <p:extLst>
      <p:ext uri="{BB962C8B-B14F-4D97-AF65-F5344CB8AC3E}">
        <p14:creationId xmlns:p14="http://schemas.microsoft.com/office/powerpoint/2010/main" val="335147847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三角形 32">
            <a:extLst>
              <a:ext uri="{FF2B5EF4-FFF2-40B4-BE49-F238E27FC236}">
                <a16:creationId xmlns:a16="http://schemas.microsoft.com/office/drawing/2014/main" id="{C6C1E320-61D6-074A-9D38-777D6247F6C7}"/>
              </a:ext>
            </a:extLst>
          </p:cNvPr>
          <p:cNvSpPr/>
          <p:nvPr/>
        </p:nvSpPr>
        <p:spPr>
          <a:xfrm rot="5400000">
            <a:off x="5862245" y="4361268"/>
            <a:ext cx="289115" cy="929756"/>
          </a:xfrm>
          <a:prstGeom prst="triangle">
            <a:avLst>
              <a:gd name="adj" fmla="val 51612"/>
            </a:avLst>
          </a:prstGeom>
          <a:gradFill>
            <a:gsLst>
              <a:gs pos="0">
                <a:schemeClr val="accent1">
                  <a:lumMod val="5000"/>
                  <a:lumOff val="95000"/>
                </a:schemeClr>
              </a:gs>
              <a:gs pos="100000">
                <a:srgbClr val="E9DE4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三角形 33">
            <a:extLst>
              <a:ext uri="{FF2B5EF4-FFF2-40B4-BE49-F238E27FC236}">
                <a16:creationId xmlns:a16="http://schemas.microsoft.com/office/drawing/2014/main" id="{3D7B463D-D443-CD4F-8F8D-EA43570AE66B}"/>
              </a:ext>
            </a:extLst>
          </p:cNvPr>
          <p:cNvSpPr/>
          <p:nvPr/>
        </p:nvSpPr>
        <p:spPr>
          <a:xfrm rot="5400000">
            <a:off x="5691630" y="4947277"/>
            <a:ext cx="630346" cy="929756"/>
          </a:xfrm>
          <a:prstGeom prst="triangle">
            <a:avLst>
              <a:gd name="adj" fmla="val 51612"/>
            </a:avLst>
          </a:prstGeom>
          <a:gradFill>
            <a:gsLst>
              <a:gs pos="0">
                <a:schemeClr val="accent1">
                  <a:lumMod val="5000"/>
                  <a:lumOff val="95000"/>
                </a:schemeClr>
              </a:gs>
              <a:gs pos="100000">
                <a:srgbClr val="E9DE4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三角形 30">
            <a:extLst>
              <a:ext uri="{FF2B5EF4-FFF2-40B4-BE49-F238E27FC236}">
                <a16:creationId xmlns:a16="http://schemas.microsoft.com/office/drawing/2014/main" id="{260E802E-394A-7C42-B891-2B4E4ADACFD1}"/>
              </a:ext>
            </a:extLst>
          </p:cNvPr>
          <p:cNvSpPr/>
          <p:nvPr/>
        </p:nvSpPr>
        <p:spPr>
          <a:xfrm rot="5400000">
            <a:off x="5530882" y="2768584"/>
            <a:ext cx="961472" cy="929756"/>
          </a:xfrm>
          <a:prstGeom prst="triangle">
            <a:avLst>
              <a:gd name="adj" fmla="val 51612"/>
            </a:avLst>
          </a:prstGeom>
          <a:gradFill>
            <a:gsLst>
              <a:gs pos="0">
                <a:schemeClr val="accent1">
                  <a:lumMod val="5000"/>
                  <a:lumOff val="95000"/>
                </a:schemeClr>
              </a:gs>
              <a:gs pos="100000">
                <a:srgbClr val="E9DE4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三角形 31">
            <a:extLst>
              <a:ext uri="{FF2B5EF4-FFF2-40B4-BE49-F238E27FC236}">
                <a16:creationId xmlns:a16="http://schemas.microsoft.com/office/drawing/2014/main" id="{D21F37FA-8C7F-1D4D-9538-12C7A689F1CD}"/>
              </a:ext>
            </a:extLst>
          </p:cNvPr>
          <p:cNvSpPr/>
          <p:nvPr/>
        </p:nvSpPr>
        <p:spPr>
          <a:xfrm rot="5400000">
            <a:off x="5661770" y="3740913"/>
            <a:ext cx="690066" cy="929756"/>
          </a:xfrm>
          <a:prstGeom prst="triangle">
            <a:avLst>
              <a:gd name="adj" fmla="val 51612"/>
            </a:avLst>
          </a:prstGeom>
          <a:gradFill>
            <a:gsLst>
              <a:gs pos="0">
                <a:schemeClr val="accent1">
                  <a:lumMod val="5000"/>
                  <a:lumOff val="95000"/>
                </a:schemeClr>
              </a:gs>
              <a:gs pos="100000">
                <a:srgbClr val="E9DE4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线箭头连接符 14">
            <a:extLst>
              <a:ext uri="{FF2B5EF4-FFF2-40B4-BE49-F238E27FC236}">
                <a16:creationId xmlns:a16="http://schemas.microsoft.com/office/drawing/2014/main" id="{995F6B38-5EDD-824C-9142-6B78716DC512}"/>
              </a:ext>
            </a:extLst>
          </p:cNvPr>
          <p:cNvCxnSpPr>
            <a:cxnSpLocks/>
            <a:stCxn id="5" idx="3"/>
          </p:cNvCxnSpPr>
          <p:nvPr/>
        </p:nvCxnSpPr>
        <p:spPr>
          <a:xfrm>
            <a:off x="2370413" y="4156532"/>
            <a:ext cx="2304256" cy="0"/>
          </a:xfrm>
          <a:prstGeom prst="straightConnector1">
            <a:avLst/>
          </a:prstGeom>
          <a:noFill/>
          <a:ln w="38100" cap="flat" cmpd="sng" algn="ctr">
            <a:solidFill>
              <a:srgbClr val="004098">
                <a:lumMod val="50000"/>
              </a:srgbClr>
            </a:solidFill>
            <a:prstDash val="solid"/>
            <a:miter lim="800000"/>
            <a:tailEnd type="triangle"/>
          </a:ln>
          <a:effectLst/>
        </p:spPr>
      </p:cxnSp>
      <p:sp>
        <p:nvSpPr>
          <p:cNvPr id="2" name="标题 1">
            <a:extLst>
              <a:ext uri="{FF2B5EF4-FFF2-40B4-BE49-F238E27FC236}">
                <a16:creationId xmlns:a16="http://schemas.microsoft.com/office/drawing/2014/main" id="{49E3F06B-AEA2-9D49-BFA1-BB9CC02A922A}"/>
              </a:ext>
            </a:extLst>
          </p:cNvPr>
          <p:cNvSpPr>
            <a:spLocks noGrp="1"/>
          </p:cNvSpPr>
          <p:nvPr>
            <p:ph type="title"/>
          </p:nvPr>
        </p:nvSpPr>
        <p:spPr/>
        <p:txBody>
          <a:bodyPr/>
          <a:lstStyle/>
          <a:p>
            <a:r>
              <a:rPr kumimoji="1" lang="en-US" altLang="zh-CN" dirty="0" err="1"/>
              <a:t>CodecSlime</a:t>
            </a:r>
            <a:r>
              <a:rPr kumimoji="1" lang="en-US" altLang="zh-CN" dirty="0"/>
              <a:t>: DP-based Dynamic </a:t>
            </a:r>
            <a:r>
              <a:rPr kumimoji="1" lang="en-US" altLang="zh-CN" dirty="0" err="1"/>
              <a:t>Downsampling</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1B03D98A-F812-9F41-A3F1-FDB30ECA5D4E}"/>
              </a:ext>
            </a:extLst>
          </p:cNvPr>
          <p:cNvSpPr>
            <a:spLocks noGrp="1"/>
          </p:cNvSpPr>
          <p:nvPr>
            <p:ph idx="1"/>
          </p:nvPr>
        </p:nvSpPr>
        <p:spPr>
          <a:xfrm>
            <a:off x="609600" y="1206924"/>
            <a:ext cx="11055352" cy="997940"/>
          </a:xfrm>
        </p:spPr>
        <p:txBody>
          <a:bodyPr/>
          <a:lstStyle/>
          <a:p>
            <a:r>
              <a:rPr kumimoji="1" lang="en-US" altLang="zh-CN" dirty="0"/>
              <a:t>Instead of entropy, we can let the model decide by it self</a:t>
            </a:r>
          </a:p>
          <a:p>
            <a:r>
              <a:rPr kumimoji="1" lang="en-US" altLang="zh-CN" dirty="0"/>
              <a:t>By </a:t>
            </a:r>
            <a:r>
              <a:rPr kumimoji="1" lang="en-US" altLang="zh-CN" b="1" dirty="0"/>
              <a:t>dynamic programming (DP)</a:t>
            </a:r>
          </a:p>
        </p:txBody>
      </p:sp>
      <p:sp>
        <p:nvSpPr>
          <p:cNvPr id="4" name="灯片编号占位符 3">
            <a:extLst>
              <a:ext uri="{FF2B5EF4-FFF2-40B4-BE49-F238E27FC236}">
                <a16:creationId xmlns:a16="http://schemas.microsoft.com/office/drawing/2014/main" id="{15ECEE8E-5F16-B248-AE53-3F64348EEBA4}"/>
              </a:ext>
            </a:extLst>
          </p:cNvPr>
          <p:cNvSpPr>
            <a:spLocks noGrp="1"/>
          </p:cNvSpPr>
          <p:nvPr>
            <p:ph type="sldNum" sz="quarter" idx="12"/>
          </p:nvPr>
        </p:nvSpPr>
        <p:spPr/>
        <p:txBody>
          <a:bodyPr/>
          <a:lstStyle/>
          <a:p>
            <a:fld id="{E35E9E6D-B1E9-4F08-8E83-0E081C425F53}" type="slidenum">
              <a:rPr lang="de-DE" smtClean="0"/>
              <a:pPr/>
              <a:t>37</a:t>
            </a:fld>
            <a:endParaRPr lang="de-DE" dirty="0"/>
          </a:p>
        </p:txBody>
      </p:sp>
      <p:pic>
        <p:nvPicPr>
          <p:cNvPr id="5" name="Picture 2">
            <a:extLst>
              <a:ext uri="{FF2B5EF4-FFF2-40B4-BE49-F238E27FC236}">
                <a16:creationId xmlns:a16="http://schemas.microsoft.com/office/drawing/2014/main" id="{B8409690-C8CA-874D-97C8-A4A2321EC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057" y="3169001"/>
            <a:ext cx="737356" cy="197506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AF20A441-8A90-D24F-89C3-4FCD9D14F684}"/>
              </a:ext>
            </a:extLst>
          </p:cNvPr>
          <p:cNvSpPr/>
          <p:nvPr/>
        </p:nvSpPr>
        <p:spPr>
          <a:xfrm>
            <a:off x="4771585" y="2735876"/>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8" name="矩形 7">
            <a:extLst>
              <a:ext uri="{FF2B5EF4-FFF2-40B4-BE49-F238E27FC236}">
                <a16:creationId xmlns:a16="http://schemas.microsoft.com/office/drawing/2014/main" id="{037C1616-EB3A-6343-80A1-EEA98C60D605}"/>
              </a:ext>
            </a:extLst>
          </p:cNvPr>
          <p:cNvSpPr/>
          <p:nvPr/>
        </p:nvSpPr>
        <p:spPr>
          <a:xfrm>
            <a:off x="4771585" y="3136669"/>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9" name="矩形 8">
            <a:extLst>
              <a:ext uri="{FF2B5EF4-FFF2-40B4-BE49-F238E27FC236}">
                <a16:creationId xmlns:a16="http://schemas.microsoft.com/office/drawing/2014/main" id="{598B9A8C-5F21-4D4C-9C27-36E9CFEE9D61}"/>
              </a:ext>
            </a:extLst>
          </p:cNvPr>
          <p:cNvSpPr/>
          <p:nvPr/>
        </p:nvSpPr>
        <p:spPr>
          <a:xfrm>
            <a:off x="4771585" y="3537462"/>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DC79F6EC-DFD3-6449-A246-FB74AD512FAA}"/>
              </a:ext>
            </a:extLst>
          </p:cNvPr>
          <p:cNvSpPr/>
          <p:nvPr/>
        </p:nvSpPr>
        <p:spPr>
          <a:xfrm>
            <a:off x="4771585" y="3938255"/>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D6BAEAA4-5D06-AC49-836B-BAA63980923D}"/>
              </a:ext>
            </a:extLst>
          </p:cNvPr>
          <p:cNvSpPr/>
          <p:nvPr/>
        </p:nvSpPr>
        <p:spPr>
          <a:xfrm>
            <a:off x="4771585" y="4339048"/>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grpSp>
        <p:nvGrpSpPr>
          <p:cNvPr id="12" name="组合 11">
            <a:extLst>
              <a:ext uri="{FF2B5EF4-FFF2-40B4-BE49-F238E27FC236}">
                <a16:creationId xmlns:a16="http://schemas.microsoft.com/office/drawing/2014/main" id="{E51CA5B1-14B1-034C-BEBA-85FB746FFEB0}"/>
              </a:ext>
            </a:extLst>
          </p:cNvPr>
          <p:cNvGrpSpPr/>
          <p:nvPr/>
        </p:nvGrpSpPr>
        <p:grpSpPr>
          <a:xfrm>
            <a:off x="2722052" y="3391738"/>
            <a:ext cx="1697898" cy="1531004"/>
            <a:chOff x="4614926" y="3803186"/>
            <a:chExt cx="752742" cy="740768"/>
          </a:xfrm>
          <a:gradFill>
            <a:gsLst>
              <a:gs pos="0">
                <a:srgbClr val="004098">
                  <a:lumMod val="5000"/>
                  <a:lumOff val="95000"/>
                </a:srgbClr>
              </a:gs>
              <a:gs pos="74000">
                <a:srgbClr val="004098">
                  <a:lumMod val="45000"/>
                  <a:lumOff val="55000"/>
                </a:srgbClr>
              </a:gs>
              <a:gs pos="83000">
                <a:srgbClr val="004098">
                  <a:lumMod val="45000"/>
                  <a:lumOff val="55000"/>
                </a:srgbClr>
              </a:gs>
              <a:gs pos="100000">
                <a:srgbClr val="004098">
                  <a:lumMod val="30000"/>
                  <a:lumOff val="70000"/>
                </a:srgbClr>
              </a:gs>
            </a:gsLst>
            <a:lin ang="5400000" scaled="1"/>
          </a:gradFill>
        </p:grpSpPr>
        <p:sp>
          <p:nvSpPr>
            <p:cNvPr id="13" name="梯形 12">
              <a:extLst>
                <a:ext uri="{FF2B5EF4-FFF2-40B4-BE49-F238E27FC236}">
                  <a16:creationId xmlns:a16="http://schemas.microsoft.com/office/drawing/2014/main" id="{6A569F3E-CDA9-DB47-9A29-B900AAB15FC0}"/>
                </a:ext>
              </a:extLst>
            </p:cNvPr>
            <p:cNvSpPr/>
            <p:nvPr/>
          </p:nvSpPr>
          <p:spPr>
            <a:xfrm rot="5400000">
              <a:off x="4620913" y="3797199"/>
              <a:ext cx="740768" cy="752742"/>
            </a:xfrm>
            <a:prstGeom prst="trapezoid">
              <a:avLst/>
            </a:prstGeom>
            <a:gradFill>
              <a:gsLst>
                <a:gs pos="0">
                  <a:srgbClr val="004098">
                    <a:lumMod val="5000"/>
                    <a:lumOff val="95000"/>
                  </a:srgbClr>
                </a:gs>
                <a:gs pos="100000">
                  <a:srgbClr val="003264">
                    <a:lumMod val="10000"/>
                    <a:lumOff val="90000"/>
                  </a:srgbClr>
                </a:gs>
              </a:gsLst>
              <a:lin ang="5400000" scaled="1"/>
            </a:gradFill>
            <a:ln w="12700" cap="flat" cmpd="sng" algn="ctr">
              <a:solidFill>
                <a:srgbClr val="00409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14" name="文本框 13">
              <a:extLst>
                <a:ext uri="{FF2B5EF4-FFF2-40B4-BE49-F238E27FC236}">
                  <a16:creationId xmlns:a16="http://schemas.microsoft.com/office/drawing/2014/main" id="{8435F651-B6FF-C54D-9FB9-3EFB49F2A4E8}"/>
                </a:ext>
              </a:extLst>
            </p:cNvPr>
            <p:cNvSpPr txBox="1"/>
            <p:nvPr/>
          </p:nvSpPr>
          <p:spPr>
            <a:xfrm>
              <a:off x="4659416" y="3972191"/>
              <a:ext cx="590710" cy="40207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srgbClr val="000000"/>
                  </a:solidFill>
                  <a:effectLst/>
                  <a:uLnTx/>
                  <a:uFillTx/>
                  <a:latin typeface="Arial"/>
                  <a:ea typeface="微软雅黑"/>
                </a:rPr>
                <a:t>Codec</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kern="0" dirty="0">
                  <a:solidFill>
                    <a:srgbClr val="000000"/>
                  </a:solidFill>
                  <a:latin typeface="Arial"/>
                  <a:ea typeface="微软雅黑"/>
                </a:rPr>
                <a:t>Encoder</a:t>
              </a:r>
              <a:endParaRPr kumimoji="1" lang="en-US" altLang="zh-CN" sz="2400" b="0" i="0" u="none" strike="noStrike" kern="0" cap="none" spc="0" normalizeH="0" baseline="0" noProof="0" dirty="0">
                <a:ln>
                  <a:noFill/>
                </a:ln>
                <a:solidFill>
                  <a:srgbClr val="000000"/>
                </a:solidFill>
                <a:effectLst/>
                <a:uLnTx/>
                <a:uFillTx/>
                <a:latin typeface="Arial"/>
                <a:ea typeface="微软雅黑"/>
              </a:endParaRPr>
            </a:p>
          </p:txBody>
        </p:sp>
      </p:grpSp>
      <p:sp>
        <p:nvSpPr>
          <p:cNvPr id="20" name="矩形 19">
            <a:extLst>
              <a:ext uri="{FF2B5EF4-FFF2-40B4-BE49-F238E27FC236}">
                <a16:creationId xmlns:a16="http://schemas.microsoft.com/office/drawing/2014/main" id="{305E2F87-73D7-EA42-B169-45EA01502135}"/>
              </a:ext>
            </a:extLst>
          </p:cNvPr>
          <p:cNvSpPr/>
          <p:nvPr/>
        </p:nvSpPr>
        <p:spPr>
          <a:xfrm>
            <a:off x="4777933" y="4739841"/>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21" name="矩形 20">
            <a:extLst>
              <a:ext uri="{FF2B5EF4-FFF2-40B4-BE49-F238E27FC236}">
                <a16:creationId xmlns:a16="http://schemas.microsoft.com/office/drawing/2014/main" id="{A130D831-B051-8B46-882C-B5B2002483D2}"/>
              </a:ext>
            </a:extLst>
          </p:cNvPr>
          <p:cNvSpPr/>
          <p:nvPr/>
        </p:nvSpPr>
        <p:spPr>
          <a:xfrm>
            <a:off x="4777933" y="5140634"/>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22" name="矩形 21">
            <a:extLst>
              <a:ext uri="{FF2B5EF4-FFF2-40B4-BE49-F238E27FC236}">
                <a16:creationId xmlns:a16="http://schemas.microsoft.com/office/drawing/2014/main" id="{A7A950CE-0C30-5147-8798-73199E0B8F08}"/>
              </a:ext>
            </a:extLst>
          </p:cNvPr>
          <p:cNvSpPr/>
          <p:nvPr/>
        </p:nvSpPr>
        <p:spPr>
          <a:xfrm>
            <a:off x="4777933" y="5541426"/>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23" name="矩形 22">
            <a:extLst>
              <a:ext uri="{FF2B5EF4-FFF2-40B4-BE49-F238E27FC236}">
                <a16:creationId xmlns:a16="http://schemas.microsoft.com/office/drawing/2014/main" id="{DEF64AA5-D51D-2A4D-B125-C5834121F437}"/>
              </a:ext>
            </a:extLst>
          </p:cNvPr>
          <p:cNvSpPr/>
          <p:nvPr/>
        </p:nvSpPr>
        <p:spPr>
          <a:xfrm>
            <a:off x="6425666" y="3174555"/>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26" name="矩形 25">
            <a:extLst>
              <a:ext uri="{FF2B5EF4-FFF2-40B4-BE49-F238E27FC236}">
                <a16:creationId xmlns:a16="http://schemas.microsoft.com/office/drawing/2014/main" id="{FA31B48C-8FD4-1B45-A1B3-0BC8573843AC}"/>
              </a:ext>
            </a:extLst>
          </p:cNvPr>
          <p:cNvSpPr/>
          <p:nvPr/>
        </p:nvSpPr>
        <p:spPr>
          <a:xfrm>
            <a:off x="6425666" y="4117367"/>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27" name="矩形 26">
            <a:extLst>
              <a:ext uri="{FF2B5EF4-FFF2-40B4-BE49-F238E27FC236}">
                <a16:creationId xmlns:a16="http://schemas.microsoft.com/office/drawing/2014/main" id="{7DCF554D-3900-3045-81FF-828227BF4933}"/>
              </a:ext>
            </a:extLst>
          </p:cNvPr>
          <p:cNvSpPr/>
          <p:nvPr/>
        </p:nvSpPr>
        <p:spPr>
          <a:xfrm>
            <a:off x="6425666" y="4729941"/>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28" name="矩形 27">
            <a:extLst>
              <a:ext uri="{FF2B5EF4-FFF2-40B4-BE49-F238E27FC236}">
                <a16:creationId xmlns:a16="http://schemas.microsoft.com/office/drawing/2014/main" id="{1745867F-97BE-A644-BD8B-4A193C3663D2}"/>
              </a:ext>
            </a:extLst>
          </p:cNvPr>
          <p:cNvSpPr/>
          <p:nvPr/>
        </p:nvSpPr>
        <p:spPr>
          <a:xfrm>
            <a:off x="6425666" y="5323731"/>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35" name="文本框 34">
            <a:extLst>
              <a:ext uri="{FF2B5EF4-FFF2-40B4-BE49-F238E27FC236}">
                <a16:creationId xmlns:a16="http://schemas.microsoft.com/office/drawing/2014/main" id="{45C207F3-9393-D94C-86A5-0F7E822DC60F}"/>
              </a:ext>
            </a:extLst>
          </p:cNvPr>
          <p:cNvSpPr txBox="1"/>
          <p:nvPr/>
        </p:nvSpPr>
        <p:spPr>
          <a:xfrm>
            <a:off x="7854172" y="3072611"/>
            <a:ext cx="312906" cy="369332"/>
          </a:xfrm>
          <a:prstGeom prst="rect">
            <a:avLst/>
          </a:prstGeom>
          <a:noFill/>
        </p:spPr>
        <p:txBody>
          <a:bodyPr wrap="none" rtlCol="0">
            <a:spAutoFit/>
          </a:bodyPr>
          <a:lstStyle/>
          <a:p>
            <a:r>
              <a:rPr kumimoji="1" lang="en-US" altLang="zh-CN" dirty="0"/>
              <a:t>3</a:t>
            </a:r>
            <a:endParaRPr kumimoji="1" lang="zh-CN" altLang="en-US" dirty="0"/>
          </a:p>
        </p:txBody>
      </p:sp>
      <p:sp>
        <p:nvSpPr>
          <p:cNvPr id="36" name="文本框 35">
            <a:extLst>
              <a:ext uri="{FF2B5EF4-FFF2-40B4-BE49-F238E27FC236}">
                <a16:creationId xmlns:a16="http://schemas.microsoft.com/office/drawing/2014/main" id="{06ED3DF8-2C5B-0B4B-A037-D47EB8E12B57}"/>
              </a:ext>
            </a:extLst>
          </p:cNvPr>
          <p:cNvSpPr txBox="1"/>
          <p:nvPr/>
        </p:nvSpPr>
        <p:spPr>
          <a:xfrm>
            <a:off x="7846180" y="4021125"/>
            <a:ext cx="312906" cy="369332"/>
          </a:xfrm>
          <a:prstGeom prst="rect">
            <a:avLst/>
          </a:prstGeom>
          <a:noFill/>
        </p:spPr>
        <p:txBody>
          <a:bodyPr wrap="none" rtlCol="0">
            <a:spAutoFit/>
          </a:bodyPr>
          <a:lstStyle/>
          <a:p>
            <a:r>
              <a:rPr kumimoji="1" lang="en-US" altLang="zh-CN" dirty="0"/>
              <a:t>2</a:t>
            </a:r>
            <a:endParaRPr kumimoji="1" lang="zh-CN" altLang="en-US" dirty="0"/>
          </a:p>
        </p:txBody>
      </p:sp>
      <p:sp>
        <p:nvSpPr>
          <p:cNvPr id="37" name="文本框 36">
            <a:extLst>
              <a:ext uri="{FF2B5EF4-FFF2-40B4-BE49-F238E27FC236}">
                <a16:creationId xmlns:a16="http://schemas.microsoft.com/office/drawing/2014/main" id="{A13D465C-1B5F-A445-9C34-4721010B6AB2}"/>
              </a:ext>
            </a:extLst>
          </p:cNvPr>
          <p:cNvSpPr txBox="1"/>
          <p:nvPr/>
        </p:nvSpPr>
        <p:spPr>
          <a:xfrm>
            <a:off x="7846180" y="4624174"/>
            <a:ext cx="312906" cy="369332"/>
          </a:xfrm>
          <a:prstGeom prst="rect">
            <a:avLst/>
          </a:prstGeom>
          <a:noFill/>
        </p:spPr>
        <p:txBody>
          <a:bodyPr wrap="none" rtlCol="0">
            <a:spAutoFit/>
          </a:bodyPr>
          <a:lstStyle/>
          <a:p>
            <a:r>
              <a:rPr kumimoji="1" lang="en-US" altLang="zh-CN" dirty="0"/>
              <a:t>1</a:t>
            </a:r>
            <a:endParaRPr kumimoji="1" lang="zh-CN" altLang="en-US" dirty="0"/>
          </a:p>
        </p:txBody>
      </p:sp>
      <p:sp>
        <p:nvSpPr>
          <p:cNvPr id="38" name="文本框 37">
            <a:extLst>
              <a:ext uri="{FF2B5EF4-FFF2-40B4-BE49-F238E27FC236}">
                <a16:creationId xmlns:a16="http://schemas.microsoft.com/office/drawing/2014/main" id="{5E36ED96-98FA-E240-85F9-3A0921DBCCFB}"/>
              </a:ext>
            </a:extLst>
          </p:cNvPr>
          <p:cNvSpPr txBox="1"/>
          <p:nvPr/>
        </p:nvSpPr>
        <p:spPr>
          <a:xfrm>
            <a:off x="7846180" y="5227489"/>
            <a:ext cx="312906" cy="369332"/>
          </a:xfrm>
          <a:prstGeom prst="rect">
            <a:avLst/>
          </a:prstGeom>
          <a:noFill/>
        </p:spPr>
        <p:txBody>
          <a:bodyPr wrap="none" rtlCol="0">
            <a:spAutoFit/>
          </a:bodyPr>
          <a:lstStyle/>
          <a:p>
            <a:r>
              <a:rPr kumimoji="1" lang="en-US" altLang="zh-CN" dirty="0"/>
              <a:t>2</a:t>
            </a:r>
            <a:endParaRPr kumimoji="1" lang="zh-CN" altLang="en-US" dirty="0"/>
          </a:p>
        </p:txBody>
      </p:sp>
      <p:sp>
        <p:nvSpPr>
          <p:cNvPr id="39" name="文本框 38">
            <a:extLst>
              <a:ext uri="{FF2B5EF4-FFF2-40B4-BE49-F238E27FC236}">
                <a16:creationId xmlns:a16="http://schemas.microsoft.com/office/drawing/2014/main" id="{FF197F07-4827-7A42-9755-4592D435FFF4}"/>
              </a:ext>
            </a:extLst>
          </p:cNvPr>
          <p:cNvSpPr txBox="1"/>
          <p:nvPr/>
        </p:nvSpPr>
        <p:spPr>
          <a:xfrm>
            <a:off x="6113758" y="2211325"/>
            <a:ext cx="1319592" cy="523220"/>
          </a:xfrm>
          <a:prstGeom prst="rect">
            <a:avLst/>
          </a:prstGeom>
          <a:noFill/>
        </p:spPr>
        <p:txBody>
          <a:bodyPr wrap="none" rtlCol="0">
            <a:spAutoFit/>
          </a:bodyPr>
          <a:lstStyle/>
          <a:p>
            <a:pPr algn="ctr"/>
            <a:r>
              <a:rPr kumimoji="1" lang="en-US" altLang="zh-CN" sz="1400" dirty="0" err="1"/>
              <a:t>Downsampled</a:t>
            </a:r>
            <a:endParaRPr kumimoji="1" lang="en-US" altLang="zh-CN" sz="1400" dirty="0"/>
          </a:p>
          <a:p>
            <a:pPr algn="ctr"/>
            <a:r>
              <a:rPr kumimoji="1" lang="en-US" altLang="zh-CN" sz="1400" dirty="0"/>
              <a:t>Features</a:t>
            </a:r>
            <a:endParaRPr kumimoji="1" lang="zh-CN" altLang="en-US" sz="1400" dirty="0"/>
          </a:p>
        </p:txBody>
      </p:sp>
      <p:sp>
        <p:nvSpPr>
          <p:cNvPr id="40" name="文本框 39">
            <a:extLst>
              <a:ext uri="{FF2B5EF4-FFF2-40B4-BE49-F238E27FC236}">
                <a16:creationId xmlns:a16="http://schemas.microsoft.com/office/drawing/2014/main" id="{E30C25DE-1E02-AE49-AE23-CFCC695122CE}"/>
              </a:ext>
            </a:extLst>
          </p:cNvPr>
          <p:cNvSpPr txBox="1"/>
          <p:nvPr/>
        </p:nvSpPr>
        <p:spPr>
          <a:xfrm>
            <a:off x="7527182" y="2330960"/>
            <a:ext cx="950901" cy="307777"/>
          </a:xfrm>
          <a:prstGeom prst="rect">
            <a:avLst/>
          </a:prstGeom>
          <a:noFill/>
        </p:spPr>
        <p:txBody>
          <a:bodyPr wrap="none" rtlCol="0">
            <a:spAutoFit/>
          </a:bodyPr>
          <a:lstStyle/>
          <a:p>
            <a:pPr algn="ctr"/>
            <a:r>
              <a:rPr kumimoji="1" lang="en-US" altLang="zh-CN" sz="1400" dirty="0"/>
              <a:t>Durations</a:t>
            </a:r>
            <a:endParaRPr kumimoji="1" lang="zh-CN" altLang="en-US" sz="1400" dirty="0"/>
          </a:p>
        </p:txBody>
      </p:sp>
      <p:sp>
        <p:nvSpPr>
          <p:cNvPr id="45" name="文本框 44">
            <a:extLst>
              <a:ext uri="{FF2B5EF4-FFF2-40B4-BE49-F238E27FC236}">
                <a16:creationId xmlns:a16="http://schemas.microsoft.com/office/drawing/2014/main" id="{770C51C4-81DA-5E40-AC34-4BA48F57C569}"/>
              </a:ext>
            </a:extLst>
          </p:cNvPr>
          <p:cNvSpPr txBox="1"/>
          <p:nvPr/>
        </p:nvSpPr>
        <p:spPr>
          <a:xfrm>
            <a:off x="5530594" y="3048796"/>
            <a:ext cx="621067" cy="338554"/>
          </a:xfrm>
          <a:prstGeom prst="rect">
            <a:avLst/>
          </a:prstGeom>
          <a:noFill/>
        </p:spPr>
        <p:txBody>
          <a:bodyPr wrap="none" rtlCol="0">
            <a:spAutoFit/>
          </a:bodyPr>
          <a:lstStyle/>
          <a:p>
            <a:r>
              <a:rPr kumimoji="1" lang="en-US" altLang="zh-CN" sz="1600" b="1" dirty="0">
                <a:solidFill>
                  <a:srgbClr val="BDB33E"/>
                </a:solidFill>
              </a:rPr>
              <a:t>Avg.</a:t>
            </a:r>
            <a:endParaRPr kumimoji="1" lang="zh-CN" altLang="en-US" sz="1600" b="1" dirty="0">
              <a:solidFill>
                <a:srgbClr val="BDB33E"/>
              </a:solidFill>
            </a:endParaRPr>
          </a:p>
        </p:txBody>
      </p:sp>
      <p:sp>
        <p:nvSpPr>
          <p:cNvPr id="46" name="文本框 45">
            <a:extLst>
              <a:ext uri="{FF2B5EF4-FFF2-40B4-BE49-F238E27FC236}">
                <a16:creationId xmlns:a16="http://schemas.microsoft.com/office/drawing/2014/main" id="{158C7911-EC90-A549-882C-E90BCC641FFF}"/>
              </a:ext>
            </a:extLst>
          </p:cNvPr>
          <p:cNvSpPr txBox="1"/>
          <p:nvPr/>
        </p:nvSpPr>
        <p:spPr>
          <a:xfrm>
            <a:off x="5522602" y="4016699"/>
            <a:ext cx="621067" cy="338554"/>
          </a:xfrm>
          <a:prstGeom prst="rect">
            <a:avLst/>
          </a:prstGeom>
          <a:noFill/>
        </p:spPr>
        <p:txBody>
          <a:bodyPr wrap="none" rtlCol="0">
            <a:spAutoFit/>
          </a:bodyPr>
          <a:lstStyle/>
          <a:p>
            <a:r>
              <a:rPr kumimoji="1" lang="en-US" altLang="zh-CN" sz="1600" b="1" dirty="0">
                <a:solidFill>
                  <a:srgbClr val="BDB33E"/>
                </a:solidFill>
              </a:rPr>
              <a:t>Avg.</a:t>
            </a:r>
            <a:endParaRPr kumimoji="1" lang="zh-CN" altLang="en-US" sz="1600" b="1" dirty="0">
              <a:solidFill>
                <a:srgbClr val="BDB33E"/>
              </a:solidFill>
            </a:endParaRPr>
          </a:p>
        </p:txBody>
      </p:sp>
      <p:sp>
        <p:nvSpPr>
          <p:cNvPr id="47" name="文本框 46">
            <a:extLst>
              <a:ext uri="{FF2B5EF4-FFF2-40B4-BE49-F238E27FC236}">
                <a16:creationId xmlns:a16="http://schemas.microsoft.com/office/drawing/2014/main" id="{B8CCADCC-45A7-8C4A-9D0B-F04B4C6FF6A4}"/>
              </a:ext>
            </a:extLst>
          </p:cNvPr>
          <p:cNvSpPr txBox="1"/>
          <p:nvPr/>
        </p:nvSpPr>
        <p:spPr>
          <a:xfrm>
            <a:off x="5530594" y="5239304"/>
            <a:ext cx="621067" cy="338554"/>
          </a:xfrm>
          <a:prstGeom prst="rect">
            <a:avLst/>
          </a:prstGeom>
          <a:noFill/>
        </p:spPr>
        <p:txBody>
          <a:bodyPr wrap="none" rtlCol="0">
            <a:spAutoFit/>
          </a:bodyPr>
          <a:lstStyle/>
          <a:p>
            <a:r>
              <a:rPr kumimoji="1" lang="en-US" altLang="zh-CN" sz="1600" b="1" dirty="0">
                <a:solidFill>
                  <a:srgbClr val="BDB33E"/>
                </a:solidFill>
              </a:rPr>
              <a:t>Avg.</a:t>
            </a:r>
            <a:endParaRPr kumimoji="1" lang="zh-CN" altLang="en-US" sz="1600" b="1" dirty="0">
              <a:solidFill>
                <a:srgbClr val="BDB33E"/>
              </a:solidFill>
            </a:endParaRPr>
          </a:p>
        </p:txBody>
      </p:sp>
      <p:pic>
        <p:nvPicPr>
          <p:cNvPr id="48" name="图片 47">
            <a:extLst>
              <a:ext uri="{FF2B5EF4-FFF2-40B4-BE49-F238E27FC236}">
                <a16:creationId xmlns:a16="http://schemas.microsoft.com/office/drawing/2014/main" id="{EECD9E0A-4D3E-4046-9074-478FAF39ADE8}"/>
              </a:ext>
            </a:extLst>
          </p:cNvPr>
          <p:cNvPicPr>
            <a:picLocks noChangeAspect="1"/>
          </p:cNvPicPr>
          <p:nvPr/>
        </p:nvPicPr>
        <p:blipFill>
          <a:blip r:embed="rId3"/>
          <a:stretch>
            <a:fillRect/>
          </a:stretch>
        </p:blipFill>
        <p:spPr>
          <a:xfrm>
            <a:off x="1693553" y="2193159"/>
            <a:ext cx="8682548" cy="3759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矩形 48">
            <a:extLst>
              <a:ext uri="{FF2B5EF4-FFF2-40B4-BE49-F238E27FC236}">
                <a16:creationId xmlns:a16="http://schemas.microsoft.com/office/drawing/2014/main" id="{9D5A5977-F258-4344-9D28-C783F8D995AA}"/>
              </a:ext>
            </a:extLst>
          </p:cNvPr>
          <p:cNvSpPr/>
          <p:nvPr/>
        </p:nvSpPr>
        <p:spPr>
          <a:xfrm rot="20855194">
            <a:off x="517606" y="2358176"/>
            <a:ext cx="2174032" cy="301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t>Arxiv:2506.21074</a:t>
            </a:r>
            <a:endParaRPr kumimoji="1" lang="zh-CN" altLang="en-US" dirty="0"/>
          </a:p>
        </p:txBody>
      </p:sp>
    </p:spTree>
    <p:extLst>
      <p:ext uri="{BB962C8B-B14F-4D97-AF65-F5344CB8AC3E}">
        <p14:creationId xmlns:p14="http://schemas.microsoft.com/office/powerpoint/2010/main" val="1782472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3F06B-AEA2-9D49-BFA1-BB9CC02A922A}"/>
              </a:ext>
            </a:extLst>
          </p:cNvPr>
          <p:cNvSpPr>
            <a:spLocks noGrp="1"/>
          </p:cNvSpPr>
          <p:nvPr>
            <p:ph type="title"/>
          </p:nvPr>
        </p:nvSpPr>
        <p:spPr/>
        <p:txBody>
          <a:bodyPr/>
          <a:lstStyle/>
          <a:p>
            <a:r>
              <a:rPr kumimoji="1" lang="en-US" altLang="zh-CN" dirty="0" err="1"/>
              <a:t>CodecSlime</a:t>
            </a:r>
            <a:r>
              <a:rPr kumimoji="1" lang="en-US" altLang="zh-CN" dirty="0"/>
              <a:t>: DP-based Dynamic </a:t>
            </a:r>
            <a:r>
              <a:rPr kumimoji="1" lang="en-US" altLang="zh-CN" dirty="0" err="1"/>
              <a:t>Downsampling</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1B03D98A-F812-9F41-A3F1-FDB30ECA5D4E}"/>
              </a:ext>
            </a:extLst>
          </p:cNvPr>
          <p:cNvSpPr>
            <a:spLocks noGrp="1"/>
          </p:cNvSpPr>
          <p:nvPr>
            <p:ph idx="1"/>
          </p:nvPr>
        </p:nvSpPr>
        <p:spPr>
          <a:xfrm>
            <a:off x="609600" y="1206924"/>
            <a:ext cx="11055352" cy="997940"/>
          </a:xfrm>
        </p:spPr>
        <p:txBody>
          <a:bodyPr/>
          <a:lstStyle/>
          <a:p>
            <a:r>
              <a:rPr kumimoji="1" lang="en-US" altLang="zh-CN" dirty="0"/>
              <a:t>How to merge frames?</a:t>
            </a:r>
          </a:p>
          <a:p>
            <a:r>
              <a:rPr kumimoji="1" lang="en-US" altLang="zh-CN" dirty="0"/>
              <a:t>We use pairwise L2 latent distance after preliminary experiments</a:t>
            </a:r>
          </a:p>
        </p:txBody>
      </p:sp>
      <p:sp>
        <p:nvSpPr>
          <p:cNvPr id="4" name="灯片编号占位符 3">
            <a:extLst>
              <a:ext uri="{FF2B5EF4-FFF2-40B4-BE49-F238E27FC236}">
                <a16:creationId xmlns:a16="http://schemas.microsoft.com/office/drawing/2014/main" id="{15ECEE8E-5F16-B248-AE53-3F64348EEBA4}"/>
              </a:ext>
            </a:extLst>
          </p:cNvPr>
          <p:cNvSpPr>
            <a:spLocks noGrp="1"/>
          </p:cNvSpPr>
          <p:nvPr>
            <p:ph type="sldNum" sz="quarter" idx="12"/>
          </p:nvPr>
        </p:nvSpPr>
        <p:spPr/>
        <p:txBody>
          <a:bodyPr/>
          <a:lstStyle/>
          <a:p>
            <a:fld id="{E35E9E6D-B1E9-4F08-8E83-0E081C425F53}" type="slidenum">
              <a:rPr lang="de-DE" smtClean="0"/>
              <a:pPr/>
              <a:t>38</a:t>
            </a:fld>
            <a:endParaRPr lang="de-DE" dirty="0"/>
          </a:p>
        </p:txBody>
      </p:sp>
      <p:pic>
        <p:nvPicPr>
          <p:cNvPr id="6" name="图片 5">
            <a:extLst>
              <a:ext uri="{FF2B5EF4-FFF2-40B4-BE49-F238E27FC236}">
                <a16:creationId xmlns:a16="http://schemas.microsoft.com/office/drawing/2014/main" id="{07A56F0E-4C71-9041-A70B-F2BD0E838234}"/>
              </a:ext>
            </a:extLst>
          </p:cNvPr>
          <p:cNvPicPr>
            <a:picLocks noChangeAspect="1"/>
          </p:cNvPicPr>
          <p:nvPr/>
        </p:nvPicPr>
        <p:blipFill>
          <a:blip r:embed="rId2"/>
          <a:stretch>
            <a:fillRect/>
          </a:stretch>
        </p:blipFill>
        <p:spPr>
          <a:xfrm>
            <a:off x="4051866" y="3585088"/>
            <a:ext cx="4064000" cy="1066800"/>
          </a:xfrm>
          <a:prstGeom prst="rect">
            <a:avLst/>
          </a:prstGeom>
        </p:spPr>
      </p:pic>
      <p:sp>
        <p:nvSpPr>
          <p:cNvPr id="41" name="矩形 40">
            <a:extLst>
              <a:ext uri="{FF2B5EF4-FFF2-40B4-BE49-F238E27FC236}">
                <a16:creationId xmlns:a16="http://schemas.microsoft.com/office/drawing/2014/main" id="{029DD404-3DCE-8E4B-9F2C-E7B5C49E5F97}"/>
              </a:ext>
            </a:extLst>
          </p:cNvPr>
          <p:cNvSpPr/>
          <p:nvPr/>
        </p:nvSpPr>
        <p:spPr>
          <a:xfrm>
            <a:off x="905076" y="2687746"/>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2" name="矩形 41">
            <a:extLst>
              <a:ext uri="{FF2B5EF4-FFF2-40B4-BE49-F238E27FC236}">
                <a16:creationId xmlns:a16="http://schemas.microsoft.com/office/drawing/2014/main" id="{C17F3A34-8EE0-504F-9C6C-EB14D81D765C}"/>
              </a:ext>
            </a:extLst>
          </p:cNvPr>
          <p:cNvSpPr/>
          <p:nvPr/>
        </p:nvSpPr>
        <p:spPr>
          <a:xfrm>
            <a:off x="905076" y="3088539"/>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id="{07A45340-2353-3C41-88D9-03781AF2A620}"/>
              </a:ext>
            </a:extLst>
          </p:cNvPr>
          <p:cNvSpPr/>
          <p:nvPr/>
        </p:nvSpPr>
        <p:spPr>
          <a:xfrm>
            <a:off x="905076" y="3489332"/>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4" name="矩形 43">
            <a:extLst>
              <a:ext uri="{FF2B5EF4-FFF2-40B4-BE49-F238E27FC236}">
                <a16:creationId xmlns:a16="http://schemas.microsoft.com/office/drawing/2014/main" id="{3AB08024-6ED4-1941-926A-91AD3C58DDC8}"/>
              </a:ext>
            </a:extLst>
          </p:cNvPr>
          <p:cNvSpPr/>
          <p:nvPr/>
        </p:nvSpPr>
        <p:spPr>
          <a:xfrm>
            <a:off x="905076" y="3890125"/>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5" name="矩形 44">
            <a:extLst>
              <a:ext uri="{FF2B5EF4-FFF2-40B4-BE49-F238E27FC236}">
                <a16:creationId xmlns:a16="http://schemas.microsoft.com/office/drawing/2014/main" id="{5684EA79-8DC4-4E42-9583-A22824DBB7C6}"/>
              </a:ext>
            </a:extLst>
          </p:cNvPr>
          <p:cNvSpPr/>
          <p:nvPr/>
        </p:nvSpPr>
        <p:spPr>
          <a:xfrm>
            <a:off x="905076" y="4290918"/>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6" name="矩形 45">
            <a:extLst>
              <a:ext uri="{FF2B5EF4-FFF2-40B4-BE49-F238E27FC236}">
                <a16:creationId xmlns:a16="http://schemas.microsoft.com/office/drawing/2014/main" id="{7B68CC0A-1163-C144-962D-67AAE704731F}"/>
              </a:ext>
            </a:extLst>
          </p:cNvPr>
          <p:cNvSpPr/>
          <p:nvPr/>
        </p:nvSpPr>
        <p:spPr>
          <a:xfrm>
            <a:off x="911424" y="4691711"/>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7" name="矩形 46">
            <a:extLst>
              <a:ext uri="{FF2B5EF4-FFF2-40B4-BE49-F238E27FC236}">
                <a16:creationId xmlns:a16="http://schemas.microsoft.com/office/drawing/2014/main" id="{179E49A3-6DA8-044A-B43C-36B57CDC661A}"/>
              </a:ext>
            </a:extLst>
          </p:cNvPr>
          <p:cNvSpPr/>
          <p:nvPr/>
        </p:nvSpPr>
        <p:spPr>
          <a:xfrm>
            <a:off x="911424" y="5092504"/>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8" name="矩形 47">
            <a:extLst>
              <a:ext uri="{FF2B5EF4-FFF2-40B4-BE49-F238E27FC236}">
                <a16:creationId xmlns:a16="http://schemas.microsoft.com/office/drawing/2014/main" id="{265912AB-44C9-1041-99FC-DB77BAE624DE}"/>
              </a:ext>
            </a:extLst>
          </p:cNvPr>
          <p:cNvSpPr/>
          <p:nvPr/>
        </p:nvSpPr>
        <p:spPr>
          <a:xfrm>
            <a:off x="911424" y="5493296"/>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cxnSp>
        <p:nvCxnSpPr>
          <p:cNvPr id="17" name="直线箭头连接符 16">
            <a:extLst>
              <a:ext uri="{FF2B5EF4-FFF2-40B4-BE49-F238E27FC236}">
                <a16:creationId xmlns:a16="http://schemas.microsoft.com/office/drawing/2014/main" id="{4CCD979F-6C27-C944-B805-428F8F505245}"/>
              </a:ext>
            </a:extLst>
          </p:cNvPr>
          <p:cNvCxnSpPr>
            <a:cxnSpLocks/>
          </p:cNvCxnSpPr>
          <p:nvPr/>
        </p:nvCxnSpPr>
        <p:spPr>
          <a:xfrm flipH="1">
            <a:off x="1775520" y="314363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30275A2E-EFCB-7E41-A79F-FF0D344F7CAA}"/>
                  </a:ext>
                </a:extLst>
              </p:cNvPr>
              <p:cNvSpPr txBox="1"/>
              <p:nvPr/>
            </p:nvSpPr>
            <p:spPr>
              <a:xfrm>
                <a:off x="2135560" y="2926099"/>
                <a:ext cx="33611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rPr>
                        <m:t>𝑗</m:t>
                      </m:r>
                    </m:oMath>
                  </m:oMathPara>
                </a14:m>
                <a:endParaRPr kumimoji="1" lang="zh-CN" altLang="en-US" dirty="0"/>
              </a:p>
            </p:txBody>
          </p:sp>
        </mc:Choice>
        <mc:Fallback>
          <p:sp>
            <p:nvSpPr>
              <p:cNvPr id="19" name="文本框 18">
                <a:extLst>
                  <a:ext uri="{FF2B5EF4-FFF2-40B4-BE49-F238E27FC236}">
                    <a16:creationId xmlns:a16="http://schemas.microsoft.com/office/drawing/2014/main" id="{30275A2E-EFCB-7E41-A79F-FF0D344F7CAA}"/>
                  </a:ext>
                </a:extLst>
              </p:cNvPr>
              <p:cNvSpPr txBox="1">
                <a:spLocks noRot="1" noChangeAspect="1" noMove="1" noResize="1" noEditPoints="1" noAdjustHandles="1" noChangeArrowheads="1" noChangeShapeType="1" noTextEdit="1"/>
              </p:cNvSpPr>
              <p:nvPr/>
            </p:nvSpPr>
            <p:spPr>
              <a:xfrm>
                <a:off x="2135560" y="2926099"/>
                <a:ext cx="336118" cy="369332"/>
              </a:xfrm>
              <a:prstGeom prst="rect">
                <a:avLst/>
              </a:prstGeom>
              <a:blipFill>
                <a:blip r:embed="rId3"/>
                <a:stretch>
                  <a:fillRect b="-16667"/>
                </a:stretch>
              </a:blipFill>
            </p:spPr>
            <p:txBody>
              <a:bodyPr/>
              <a:lstStyle/>
              <a:p>
                <a:r>
                  <a:rPr lang="zh-CN" altLang="en-US">
                    <a:noFill/>
                  </a:rPr>
                  <a:t> </a:t>
                </a:r>
              </a:p>
            </p:txBody>
          </p:sp>
        </mc:Fallback>
      </mc:AlternateContent>
      <p:cxnSp>
        <p:nvCxnSpPr>
          <p:cNvPr id="49" name="直线箭头连接符 48">
            <a:extLst>
              <a:ext uri="{FF2B5EF4-FFF2-40B4-BE49-F238E27FC236}">
                <a16:creationId xmlns:a16="http://schemas.microsoft.com/office/drawing/2014/main" id="{55100DE8-05FF-B045-B15D-0B004695E990}"/>
              </a:ext>
            </a:extLst>
          </p:cNvPr>
          <p:cNvCxnSpPr>
            <a:cxnSpLocks/>
          </p:cNvCxnSpPr>
          <p:nvPr/>
        </p:nvCxnSpPr>
        <p:spPr>
          <a:xfrm flipH="1">
            <a:off x="1703512" y="4797152"/>
            <a:ext cx="360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文本框 49">
                <a:extLst>
                  <a:ext uri="{FF2B5EF4-FFF2-40B4-BE49-F238E27FC236}">
                    <a16:creationId xmlns:a16="http://schemas.microsoft.com/office/drawing/2014/main" id="{400C8180-BFA2-6C4B-B1D8-2C3395DFD82D}"/>
                  </a:ext>
                </a:extLst>
              </p:cNvPr>
              <p:cNvSpPr txBox="1"/>
              <p:nvPr/>
            </p:nvSpPr>
            <p:spPr>
              <a:xfrm>
                <a:off x="2063552" y="4612486"/>
                <a:ext cx="112793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−1</m:t>
                      </m:r>
                    </m:oMath>
                  </m:oMathPara>
                </a14:m>
                <a:endParaRPr kumimoji="1" lang="zh-CN" altLang="en-US" dirty="0"/>
              </a:p>
            </p:txBody>
          </p:sp>
        </mc:Choice>
        <mc:Fallback>
          <p:sp>
            <p:nvSpPr>
              <p:cNvPr id="50" name="文本框 49">
                <a:extLst>
                  <a:ext uri="{FF2B5EF4-FFF2-40B4-BE49-F238E27FC236}">
                    <a16:creationId xmlns:a16="http://schemas.microsoft.com/office/drawing/2014/main" id="{400C8180-BFA2-6C4B-B1D8-2C3395DFD82D}"/>
                  </a:ext>
                </a:extLst>
              </p:cNvPr>
              <p:cNvSpPr txBox="1">
                <a:spLocks noRot="1" noChangeAspect="1" noMove="1" noResize="1" noEditPoints="1" noAdjustHandles="1" noChangeArrowheads="1" noChangeShapeType="1" noTextEdit="1"/>
              </p:cNvSpPr>
              <p:nvPr/>
            </p:nvSpPr>
            <p:spPr>
              <a:xfrm>
                <a:off x="2063552" y="4612486"/>
                <a:ext cx="1127937" cy="369332"/>
              </a:xfrm>
              <a:prstGeom prst="rect">
                <a:avLst/>
              </a:prstGeom>
              <a:blipFill>
                <a:blip r:embed="rId4"/>
                <a:stretch>
                  <a:fillRect b="-13333"/>
                </a:stretch>
              </a:blipFill>
            </p:spPr>
            <p:txBody>
              <a:bodyPr/>
              <a:lstStyle/>
              <a:p>
                <a:r>
                  <a:rPr lang="zh-CN" altLang="en-US">
                    <a:noFill/>
                  </a:rPr>
                  <a:t> </a:t>
                </a:r>
              </a:p>
            </p:txBody>
          </p:sp>
        </mc:Fallback>
      </mc:AlternateContent>
      <p:sp>
        <p:nvSpPr>
          <p:cNvPr id="24" name="右大括号 23">
            <a:extLst>
              <a:ext uri="{FF2B5EF4-FFF2-40B4-BE49-F238E27FC236}">
                <a16:creationId xmlns:a16="http://schemas.microsoft.com/office/drawing/2014/main" id="{E1F46D07-7C8B-DD47-A106-C7F7B2DB72F7}"/>
              </a:ext>
            </a:extLst>
          </p:cNvPr>
          <p:cNvSpPr/>
          <p:nvPr/>
        </p:nvSpPr>
        <p:spPr>
          <a:xfrm>
            <a:off x="3299501" y="3038796"/>
            <a:ext cx="504056" cy="191939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7A20A720-AA22-7F41-AC99-B5A68F227E27}"/>
                  </a:ext>
                </a:extLst>
              </p:cNvPr>
              <p:cNvSpPr txBox="1"/>
              <p:nvPr/>
            </p:nvSpPr>
            <p:spPr>
              <a:xfrm>
                <a:off x="4047555" y="3171702"/>
                <a:ext cx="7828297" cy="369332"/>
              </a:xfrm>
              <a:prstGeom prst="rect">
                <a:avLst/>
              </a:prstGeom>
              <a:noFill/>
            </p:spPr>
            <p:txBody>
              <a:bodyPr wrap="none" rtlCol="0">
                <a:spAutoFit/>
              </a:bodyPr>
              <a:lstStyle/>
              <a:p>
                <a:r>
                  <a:rPr kumimoji="1" lang="en-US" altLang="zh-CN" dirty="0"/>
                  <a:t>For segment </a:t>
                </a:r>
                <a14:m>
                  <m:oMath xmlns:m="http://schemas.openxmlformats.org/officeDocument/2006/math">
                    <m:r>
                      <a:rPr kumimoji="1" lang="en-US" altLang="zh-CN" i="1" dirty="0" smtClean="0">
                        <a:latin typeface="Cambria Math" panose="02040503050406030204" pitchFamily="18" charset="0"/>
                      </a:rPr>
                      <m:t>[</m:t>
                    </m:r>
                    <m:r>
                      <a:rPr kumimoji="1" lang="en-US" altLang="zh-CN" i="1" dirty="0" err="1" smtClean="0">
                        <a:latin typeface="Cambria Math" panose="02040503050406030204" pitchFamily="18" charset="0"/>
                      </a:rPr>
                      <m:t>𝑗</m:t>
                    </m:r>
                    <m:r>
                      <a:rPr kumimoji="1" lang="en-US" altLang="zh-CN" i="1" dirty="0" err="1" smtClean="0">
                        <a:latin typeface="Cambria Math" panose="02040503050406030204" pitchFamily="18" charset="0"/>
                      </a:rPr>
                      <m:t>,</m:t>
                    </m:r>
                    <m:r>
                      <a:rPr kumimoji="1" lang="en-US" altLang="zh-CN" i="1" dirty="0" err="1" smtClean="0">
                        <a:latin typeface="Cambria Math" panose="02040503050406030204" pitchFamily="18" charset="0"/>
                      </a:rPr>
                      <m:t>𝑗</m:t>
                    </m:r>
                    <m:r>
                      <a:rPr kumimoji="1" lang="en-US" altLang="zh-CN" i="1" dirty="0" err="1" smtClean="0">
                        <a:latin typeface="Cambria Math" panose="02040503050406030204" pitchFamily="18" charset="0"/>
                      </a:rPr>
                      <m:t>+</m:t>
                    </m:r>
                    <m:r>
                      <a:rPr kumimoji="1" lang="en-US" altLang="zh-CN" i="1" dirty="0" err="1" smtClean="0">
                        <a:latin typeface="Cambria Math" panose="02040503050406030204" pitchFamily="18" charset="0"/>
                      </a:rPr>
                      <m:t>𝑠</m:t>
                    </m:r>
                    <m:r>
                      <a:rPr kumimoji="1" lang="en-US" altLang="zh-CN" i="1" dirty="0" smtClean="0">
                        <a:latin typeface="Cambria Math" panose="02040503050406030204" pitchFamily="18" charset="0"/>
                      </a:rPr>
                      <m:t>)</m:t>
                    </m:r>
                  </m:oMath>
                </a14:m>
                <a:r>
                  <a:rPr kumimoji="1" lang="en-US" altLang="zh-CN" dirty="0"/>
                  <a:t>, segment-level DP cost is from pairwise L2 distances</a:t>
                </a:r>
                <a:endParaRPr kumimoji="1" lang="zh-CN" altLang="en-US" dirty="0"/>
              </a:p>
            </p:txBody>
          </p:sp>
        </mc:Choice>
        <mc:Fallback>
          <p:sp>
            <p:nvSpPr>
              <p:cNvPr id="25" name="文本框 24">
                <a:extLst>
                  <a:ext uri="{FF2B5EF4-FFF2-40B4-BE49-F238E27FC236}">
                    <a16:creationId xmlns:a16="http://schemas.microsoft.com/office/drawing/2014/main" id="{7A20A720-AA22-7F41-AC99-B5A68F227E27}"/>
                  </a:ext>
                </a:extLst>
              </p:cNvPr>
              <p:cNvSpPr txBox="1">
                <a:spLocks noRot="1" noChangeAspect="1" noMove="1" noResize="1" noEditPoints="1" noAdjustHandles="1" noChangeArrowheads="1" noChangeShapeType="1" noTextEdit="1"/>
              </p:cNvSpPr>
              <p:nvPr/>
            </p:nvSpPr>
            <p:spPr>
              <a:xfrm>
                <a:off x="4047555" y="3171702"/>
                <a:ext cx="7828297" cy="369332"/>
              </a:xfrm>
              <a:prstGeom prst="rect">
                <a:avLst/>
              </a:prstGeom>
              <a:blipFill>
                <a:blip r:embed="rId5"/>
                <a:stretch>
                  <a:fillRect l="-647" t="-6667" b="-26667"/>
                </a:stretch>
              </a:blipFill>
            </p:spPr>
            <p:txBody>
              <a:bodyPr/>
              <a:lstStyle/>
              <a:p>
                <a:r>
                  <a:rPr lang="zh-CN" altLang="en-US">
                    <a:noFill/>
                  </a:rPr>
                  <a:t> </a:t>
                </a:r>
              </a:p>
            </p:txBody>
          </p:sp>
        </mc:Fallback>
      </mc:AlternateContent>
      <p:sp>
        <p:nvSpPr>
          <p:cNvPr id="29" name="椭圆 28">
            <a:extLst>
              <a:ext uri="{FF2B5EF4-FFF2-40B4-BE49-F238E27FC236}">
                <a16:creationId xmlns:a16="http://schemas.microsoft.com/office/drawing/2014/main" id="{8AD445BE-5908-4549-97DB-4F79CD56F3FE}"/>
              </a:ext>
            </a:extLst>
          </p:cNvPr>
          <p:cNvSpPr/>
          <p:nvPr/>
        </p:nvSpPr>
        <p:spPr>
          <a:xfrm>
            <a:off x="5087888" y="4118488"/>
            <a:ext cx="432048" cy="57322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圆角矩形标注 29">
            <a:extLst>
              <a:ext uri="{FF2B5EF4-FFF2-40B4-BE49-F238E27FC236}">
                <a16:creationId xmlns:a16="http://schemas.microsoft.com/office/drawing/2014/main" id="{A89875DE-D4EF-E24C-96CF-43AE1094CEEC}"/>
              </a:ext>
            </a:extLst>
          </p:cNvPr>
          <p:cNvSpPr/>
          <p:nvPr/>
        </p:nvSpPr>
        <p:spPr>
          <a:xfrm>
            <a:off x="4871864" y="5193434"/>
            <a:ext cx="4320480" cy="703367"/>
          </a:xfrm>
          <a:prstGeom prst="wedgeRoundRectCallout">
            <a:avLst>
              <a:gd name="adj1" fmla="val -38027"/>
              <a:gd name="adj2" fmla="val -1199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This is not a typo </a:t>
            </a:r>
            <a:r>
              <a:rPr kumimoji="1" lang="en-US" altLang="zh-CN" dirty="0">
                <a:ln w="0"/>
                <a:solidFill>
                  <a:schemeClr val="tx1"/>
                </a:solidFill>
                <a:effectLst>
                  <a:outerShdw blurRad="38100" dist="19050" dir="2700000" algn="tl" rotWithShape="0">
                    <a:schemeClr val="dk1">
                      <a:alpha val="40000"/>
                    </a:schemeClr>
                  </a:outerShdw>
                </a:effectLst>
                <a:sym typeface="Wingdings" pitchFamily="2" charset="2"/>
              </a:rPr>
              <a:t>😄</a:t>
            </a:r>
          </a:p>
          <a:p>
            <a:pPr algn="ctr"/>
            <a:r>
              <a:rPr kumimoji="1" lang="en-US" altLang="zh-CN" dirty="0">
                <a:ln w="0"/>
                <a:solidFill>
                  <a:schemeClr val="tx1"/>
                </a:solidFill>
                <a:effectLst>
                  <a:outerShdw blurRad="38100" dist="19050" dir="2700000" algn="tl" rotWithShape="0">
                    <a:schemeClr val="dk1">
                      <a:alpha val="40000"/>
                    </a:schemeClr>
                  </a:outerShdw>
                </a:effectLst>
                <a:sym typeface="Wingdings" pitchFamily="2" charset="2"/>
              </a:rPr>
              <a:t>Cost scales linearly with length</a:t>
            </a:r>
          </a:p>
        </p:txBody>
      </p:sp>
    </p:spTree>
    <p:extLst>
      <p:ext uri="{BB962C8B-B14F-4D97-AF65-F5344CB8AC3E}">
        <p14:creationId xmlns:p14="http://schemas.microsoft.com/office/powerpoint/2010/main" val="1756895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3F06B-AEA2-9D49-BFA1-BB9CC02A922A}"/>
              </a:ext>
            </a:extLst>
          </p:cNvPr>
          <p:cNvSpPr>
            <a:spLocks noGrp="1"/>
          </p:cNvSpPr>
          <p:nvPr>
            <p:ph type="title"/>
          </p:nvPr>
        </p:nvSpPr>
        <p:spPr/>
        <p:txBody>
          <a:bodyPr/>
          <a:lstStyle/>
          <a:p>
            <a:r>
              <a:rPr kumimoji="1" lang="en-US" altLang="zh-CN" dirty="0" err="1"/>
              <a:t>CodecSlime</a:t>
            </a:r>
            <a:r>
              <a:rPr kumimoji="1" lang="en-US" altLang="zh-CN" dirty="0"/>
              <a:t>: DP-based Dynamic </a:t>
            </a:r>
            <a:r>
              <a:rPr kumimoji="1" lang="en-US" altLang="zh-CN" dirty="0" err="1"/>
              <a:t>Downsampling</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1B03D98A-F812-9F41-A3F1-FDB30ECA5D4E}"/>
              </a:ext>
            </a:extLst>
          </p:cNvPr>
          <p:cNvSpPr>
            <a:spLocks noGrp="1"/>
          </p:cNvSpPr>
          <p:nvPr>
            <p:ph idx="1"/>
          </p:nvPr>
        </p:nvSpPr>
        <p:spPr>
          <a:xfrm>
            <a:off x="609600" y="1206924"/>
            <a:ext cx="11055352" cy="997940"/>
          </a:xfrm>
        </p:spPr>
        <p:txBody>
          <a:bodyPr/>
          <a:lstStyle/>
          <a:p>
            <a:r>
              <a:rPr kumimoji="1" lang="en-US" altLang="zh-CN" dirty="0"/>
              <a:t>How to merge frames?</a:t>
            </a:r>
          </a:p>
          <a:p>
            <a:r>
              <a:rPr kumimoji="1" lang="en-US" altLang="zh-CN" dirty="0"/>
              <a:t>We use pairwise L2 latent distance after preliminary experiments</a:t>
            </a:r>
          </a:p>
        </p:txBody>
      </p:sp>
      <p:sp>
        <p:nvSpPr>
          <p:cNvPr id="4" name="灯片编号占位符 3">
            <a:extLst>
              <a:ext uri="{FF2B5EF4-FFF2-40B4-BE49-F238E27FC236}">
                <a16:creationId xmlns:a16="http://schemas.microsoft.com/office/drawing/2014/main" id="{15ECEE8E-5F16-B248-AE53-3F64348EEBA4}"/>
              </a:ext>
            </a:extLst>
          </p:cNvPr>
          <p:cNvSpPr>
            <a:spLocks noGrp="1"/>
          </p:cNvSpPr>
          <p:nvPr>
            <p:ph type="sldNum" sz="quarter" idx="12"/>
          </p:nvPr>
        </p:nvSpPr>
        <p:spPr/>
        <p:txBody>
          <a:bodyPr/>
          <a:lstStyle/>
          <a:p>
            <a:fld id="{E35E9E6D-B1E9-4F08-8E83-0E081C425F53}" type="slidenum">
              <a:rPr lang="de-DE" smtClean="0"/>
              <a:pPr/>
              <a:t>39</a:t>
            </a:fld>
            <a:endParaRPr lang="de-DE" dirty="0"/>
          </a:p>
        </p:txBody>
      </p:sp>
      <p:pic>
        <p:nvPicPr>
          <p:cNvPr id="6" name="图片 5">
            <a:extLst>
              <a:ext uri="{FF2B5EF4-FFF2-40B4-BE49-F238E27FC236}">
                <a16:creationId xmlns:a16="http://schemas.microsoft.com/office/drawing/2014/main" id="{07A56F0E-4C71-9041-A70B-F2BD0E838234}"/>
              </a:ext>
            </a:extLst>
          </p:cNvPr>
          <p:cNvPicPr>
            <a:picLocks noChangeAspect="1"/>
          </p:cNvPicPr>
          <p:nvPr/>
        </p:nvPicPr>
        <p:blipFill>
          <a:blip r:embed="rId2"/>
          <a:stretch>
            <a:fillRect/>
          </a:stretch>
        </p:blipFill>
        <p:spPr>
          <a:xfrm>
            <a:off x="7588450" y="2852209"/>
            <a:ext cx="4064000" cy="1066800"/>
          </a:xfrm>
          <a:prstGeom prst="rect">
            <a:avLst/>
          </a:prstGeom>
        </p:spPr>
      </p:pic>
      <p:sp>
        <p:nvSpPr>
          <p:cNvPr id="41" name="矩形 40">
            <a:extLst>
              <a:ext uri="{FF2B5EF4-FFF2-40B4-BE49-F238E27FC236}">
                <a16:creationId xmlns:a16="http://schemas.microsoft.com/office/drawing/2014/main" id="{029DD404-3DCE-8E4B-9F2C-E7B5C49E5F97}"/>
              </a:ext>
            </a:extLst>
          </p:cNvPr>
          <p:cNvSpPr/>
          <p:nvPr/>
        </p:nvSpPr>
        <p:spPr>
          <a:xfrm>
            <a:off x="905076" y="2687746"/>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2" name="矩形 41">
            <a:extLst>
              <a:ext uri="{FF2B5EF4-FFF2-40B4-BE49-F238E27FC236}">
                <a16:creationId xmlns:a16="http://schemas.microsoft.com/office/drawing/2014/main" id="{C17F3A34-8EE0-504F-9C6C-EB14D81D765C}"/>
              </a:ext>
            </a:extLst>
          </p:cNvPr>
          <p:cNvSpPr/>
          <p:nvPr/>
        </p:nvSpPr>
        <p:spPr>
          <a:xfrm>
            <a:off x="905076" y="3088539"/>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id="{07A45340-2353-3C41-88D9-03781AF2A620}"/>
              </a:ext>
            </a:extLst>
          </p:cNvPr>
          <p:cNvSpPr/>
          <p:nvPr/>
        </p:nvSpPr>
        <p:spPr>
          <a:xfrm>
            <a:off x="905076" y="3489332"/>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4" name="矩形 43">
            <a:extLst>
              <a:ext uri="{FF2B5EF4-FFF2-40B4-BE49-F238E27FC236}">
                <a16:creationId xmlns:a16="http://schemas.microsoft.com/office/drawing/2014/main" id="{3AB08024-6ED4-1941-926A-91AD3C58DDC8}"/>
              </a:ext>
            </a:extLst>
          </p:cNvPr>
          <p:cNvSpPr/>
          <p:nvPr/>
        </p:nvSpPr>
        <p:spPr>
          <a:xfrm>
            <a:off x="905076" y="3890125"/>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5" name="矩形 44">
            <a:extLst>
              <a:ext uri="{FF2B5EF4-FFF2-40B4-BE49-F238E27FC236}">
                <a16:creationId xmlns:a16="http://schemas.microsoft.com/office/drawing/2014/main" id="{5684EA79-8DC4-4E42-9583-A22824DBB7C6}"/>
              </a:ext>
            </a:extLst>
          </p:cNvPr>
          <p:cNvSpPr/>
          <p:nvPr/>
        </p:nvSpPr>
        <p:spPr>
          <a:xfrm>
            <a:off x="905076" y="4290918"/>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6" name="矩形 45">
            <a:extLst>
              <a:ext uri="{FF2B5EF4-FFF2-40B4-BE49-F238E27FC236}">
                <a16:creationId xmlns:a16="http://schemas.microsoft.com/office/drawing/2014/main" id="{7B68CC0A-1163-C144-962D-67AAE704731F}"/>
              </a:ext>
            </a:extLst>
          </p:cNvPr>
          <p:cNvSpPr/>
          <p:nvPr/>
        </p:nvSpPr>
        <p:spPr>
          <a:xfrm>
            <a:off x="911424" y="4691711"/>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7" name="矩形 46">
            <a:extLst>
              <a:ext uri="{FF2B5EF4-FFF2-40B4-BE49-F238E27FC236}">
                <a16:creationId xmlns:a16="http://schemas.microsoft.com/office/drawing/2014/main" id="{179E49A3-6DA8-044A-B43C-36B57CDC661A}"/>
              </a:ext>
            </a:extLst>
          </p:cNvPr>
          <p:cNvSpPr/>
          <p:nvPr/>
        </p:nvSpPr>
        <p:spPr>
          <a:xfrm>
            <a:off x="911424" y="5092504"/>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8" name="矩形 47">
            <a:extLst>
              <a:ext uri="{FF2B5EF4-FFF2-40B4-BE49-F238E27FC236}">
                <a16:creationId xmlns:a16="http://schemas.microsoft.com/office/drawing/2014/main" id="{265912AB-44C9-1041-99FC-DB77BAE624DE}"/>
              </a:ext>
            </a:extLst>
          </p:cNvPr>
          <p:cNvSpPr/>
          <p:nvPr/>
        </p:nvSpPr>
        <p:spPr>
          <a:xfrm>
            <a:off x="911424" y="5493296"/>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24" name="右大括号 23">
            <a:extLst>
              <a:ext uri="{FF2B5EF4-FFF2-40B4-BE49-F238E27FC236}">
                <a16:creationId xmlns:a16="http://schemas.microsoft.com/office/drawing/2014/main" id="{E1F46D07-7C8B-DD47-A106-C7F7B2DB72F7}"/>
              </a:ext>
            </a:extLst>
          </p:cNvPr>
          <p:cNvSpPr/>
          <p:nvPr/>
        </p:nvSpPr>
        <p:spPr>
          <a:xfrm>
            <a:off x="2059487" y="2670662"/>
            <a:ext cx="504056" cy="26551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7A20A720-AA22-7F41-AC99-B5A68F227E27}"/>
                  </a:ext>
                </a:extLst>
              </p:cNvPr>
              <p:cNvSpPr txBox="1"/>
              <p:nvPr/>
            </p:nvSpPr>
            <p:spPr>
              <a:xfrm>
                <a:off x="7588450" y="2210712"/>
                <a:ext cx="4424709" cy="646331"/>
              </a:xfrm>
              <a:prstGeom prst="rect">
                <a:avLst/>
              </a:prstGeom>
              <a:noFill/>
            </p:spPr>
            <p:txBody>
              <a:bodyPr wrap="square" rtlCol="0">
                <a:spAutoFit/>
              </a:bodyPr>
              <a:lstStyle/>
              <a:p>
                <a:r>
                  <a:rPr kumimoji="1" lang="en-US" altLang="zh-CN" dirty="0"/>
                  <a:t>For segment </a:t>
                </a:r>
                <a14:m>
                  <m:oMath xmlns:m="http://schemas.openxmlformats.org/officeDocument/2006/math">
                    <m:r>
                      <a:rPr kumimoji="1" lang="en-US" altLang="zh-CN" i="1" dirty="0" smtClean="0">
                        <a:latin typeface="Cambria Math" panose="02040503050406030204" pitchFamily="18" charset="0"/>
                      </a:rPr>
                      <m:t>[</m:t>
                    </m:r>
                    <m:r>
                      <a:rPr kumimoji="1" lang="en-US" altLang="zh-CN" i="1" dirty="0" err="1" smtClean="0">
                        <a:latin typeface="Cambria Math" panose="02040503050406030204" pitchFamily="18" charset="0"/>
                      </a:rPr>
                      <m:t>𝑗</m:t>
                    </m:r>
                    <m:r>
                      <a:rPr kumimoji="1" lang="en-US" altLang="zh-CN" i="1" dirty="0" err="1" smtClean="0">
                        <a:latin typeface="Cambria Math" panose="02040503050406030204" pitchFamily="18" charset="0"/>
                      </a:rPr>
                      <m:t>,</m:t>
                    </m:r>
                    <m:r>
                      <a:rPr kumimoji="1" lang="en-US" altLang="zh-CN" i="1" dirty="0" err="1" smtClean="0">
                        <a:latin typeface="Cambria Math" panose="02040503050406030204" pitchFamily="18" charset="0"/>
                      </a:rPr>
                      <m:t>𝑗</m:t>
                    </m:r>
                    <m:r>
                      <a:rPr kumimoji="1" lang="en-US" altLang="zh-CN" i="1" dirty="0" err="1" smtClean="0">
                        <a:latin typeface="Cambria Math" panose="02040503050406030204" pitchFamily="18" charset="0"/>
                      </a:rPr>
                      <m:t>+</m:t>
                    </m:r>
                    <m:r>
                      <a:rPr kumimoji="1" lang="en-US" altLang="zh-CN" i="1" dirty="0" err="1" smtClean="0">
                        <a:latin typeface="Cambria Math" panose="02040503050406030204" pitchFamily="18" charset="0"/>
                      </a:rPr>
                      <m:t>𝑠</m:t>
                    </m:r>
                    <m:r>
                      <a:rPr kumimoji="1" lang="en-US" altLang="zh-CN" i="1" dirty="0" smtClean="0">
                        <a:latin typeface="Cambria Math" panose="02040503050406030204" pitchFamily="18" charset="0"/>
                      </a:rPr>
                      <m:t>)</m:t>
                    </m:r>
                  </m:oMath>
                </a14:m>
                <a:r>
                  <a:rPr kumimoji="1" lang="en-US" altLang="zh-CN" dirty="0"/>
                  <a:t>, segment-level DP cost is from pairwise L2 distances</a:t>
                </a:r>
                <a:endParaRPr kumimoji="1" lang="zh-CN" altLang="en-US" dirty="0"/>
              </a:p>
            </p:txBody>
          </p:sp>
        </mc:Choice>
        <mc:Fallback>
          <p:sp>
            <p:nvSpPr>
              <p:cNvPr id="25" name="文本框 24">
                <a:extLst>
                  <a:ext uri="{FF2B5EF4-FFF2-40B4-BE49-F238E27FC236}">
                    <a16:creationId xmlns:a16="http://schemas.microsoft.com/office/drawing/2014/main" id="{7A20A720-AA22-7F41-AC99-B5A68F227E27}"/>
                  </a:ext>
                </a:extLst>
              </p:cNvPr>
              <p:cNvSpPr txBox="1">
                <a:spLocks noRot="1" noChangeAspect="1" noMove="1" noResize="1" noEditPoints="1" noAdjustHandles="1" noChangeArrowheads="1" noChangeShapeType="1" noTextEdit="1"/>
              </p:cNvSpPr>
              <p:nvPr/>
            </p:nvSpPr>
            <p:spPr>
              <a:xfrm>
                <a:off x="7588450" y="2210712"/>
                <a:ext cx="4424709" cy="646331"/>
              </a:xfrm>
              <a:prstGeom prst="rect">
                <a:avLst/>
              </a:prstGeom>
              <a:blipFill>
                <a:blip r:embed="rId3"/>
                <a:stretch>
                  <a:fillRect l="-1143" t="-5769" b="-115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5DDE5967-39FC-6F49-B726-4A197554AD43}"/>
                  </a:ext>
                </a:extLst>
              </p:cNvPr>
              <p:cNvSpPr txBox="1"/>
              <p:nvPr/>
            </p:nvSpPr>
            <p:spPr>
              <a:xfrm>
                <a:off x="2711624" y="2613800"/>
                <a:ext cx="87389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(0,1)</m:t>
                      </m:r>
                    </m:oMath>
                  </m:oMathPara>
                </a14:m>
                <a:endParaRPr kumimoji="1" lang="zh-CN" altLang="en-US" dirty="0"/>
              </a:p>
            </p:txBody>
          </p:sp>
        </mc:Choice>
        <mc:Fallback>
          <p:sp>
            <p:nvSpPr>
              <p:cNvPr id="5" name="文本框 4">
                <a:extLst>
                  <a:ext uri="{FF2B5EF4-FFF2-40B4-BE49-F238E27FC236}">
                    <a16:creationId xmlns:a16="http://schemas.microsoft.com/office/drawing/2014/main" id="{5DDE5967-39FC-6F49-B726-4A197554AD43}"/>
                  </a:ext>
                </a:extLst>
              </p:cNvPr>
              <p:cNvSpPr txBox="1">
                <a:spLocks noRot="1" noChangeAspect="1" noMove="1" noResize="1" noEditPoints="1" noAdjustHandles="1" noChangeArrowheads="1" noChangeShapeType="1" noTextEdit="1"/>
              </p:cNvSpPr>
              <p:nvPr/>
            </p:nvSpPr>
            <p:spPr>
              <a:xfrm>
                <a:off x="2711624" y="2613800"/>
                <a:ext cx="873894" cy="369332"/>
              </a:xfrm>
              <a:prstGeom prst="rect">
                <a:avLst/>
              </a:prstGeom>
              <a:blipFill>
                <a:blip r:embed="rId4"/>
                <a:stretch>
                  <a:fillRect b="-20000"/>
                </a:stretch>
              </a:blipFill>
            </p:spPr>
            <p:txBody>
              <a:bodyPr/>
              <a:lstStyle/>
              <a:p>
                <a:r>
                  <a:rPr lang="zh-CN" altLang="en-US">
                    <a:noFill/>
                  </a:rPr>
                  <a:t> </a:t>
                </a:r>
              </a:p>
            </p:txBody>
          </p:sp>
        </mc:Fallback>
      </mc:AlternateContent>
      <p:sp>
        <p:nvSpPr>
          <p:cNvPr id="23" name="右大括号 22">
            <a:extLst>
              <a:ext uri="{FF2B5EF4-FFF2-40B4-BE49-F238E27FC236}">
                <a16:creationId xmlns:a16="http://schemas.microsoft.com/office/drawing/2014/main" id="{6D04B632-D7AB-2B48-8340-72C5799DD95F}"/>
              </a:ext>
            </a:extLst>
          </p:cNvPr>
          <p:cNvSpPr/>
          <p:nvPr/>
        </p:nvSpPr>
        <p:spPr>
          <a:xfrm>
            <a:off x="2059487" y="3109563"/>
            <a:ext cx="504056" cy="93434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26" name="文本框 25">
                <a:extLst>
                  <a:ext uri="{FF2B5EF4-FFF2-40B4-BE49-F238E27FC236}">
                    <a16:creationId xmlns:a16="http://schemas.microsoft.com/office/drawing/2014/main" id="{0E2154E9-D9EF-3A47-9D97-AEB3010F88C7}"/>
                  </a:ext>
                </a:extLst>
              </p:cNvPr>
              <p:cNvSpPr txBox="1"/>
              <p:nvPr/>
            </p:nvSpPr>
            <p:spPr>
              <a:xfrm>
                <a:off x="2711624" y="3392068"/>
                <a:ext cx="87389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(1,3)</m:t>
                      </m:r>
                    </m:oMath>
                  </m:oMathPara>
                </a14:m>
                <a:endParaRPr kumimoji="1" lang="zh-CN" altLang="en-US" dirty="0"/>
              </a:p>
            </p:txBody>
          </p:sp>
        </mc:Choice>
        <mc:Fallback>
          <p:sp>
            <p:nvSpPr>
              <p:cNvPr id="26" name="文本框 25">
                <a:extLst>
                  <a:ext uri="{FF2B5EF4-FFF2-40B4-BE49-F238E27FC236}">
                    <a16:creationId xmlns:a16="http://schemas.microsoft.com/office/drawing/2014/main" id="{0E2154E9-D9EF-3A47-9D97-AEB3010F88C7}"/>
                  </a:ext>
                </a:extLst>
              </p:cNvPr>
              <p:cNvSpPr txBox="1">
                <a:spLocks noRot="1" noChangeAspect="1" noMove="1" noResize="1" noEditPoints="1" noAdjustHandles="1" noChangeArrowheads="1" noChangeShapeType="1" noTextEdit="1"/>
              </p:cNvSpPr>
              <p:nvPr/>
            </p:nvSpPr>
            <p:spPr>
              <a:xfrm>
                <a:off x="2711624" y="3392068"/>
                <a:ext cx="873894" cy="369332"/>
              </a:xfrm>
              <a:prstGeom prst="rect">
                <a:avLst/>
              </a:prstGeom>
              <a:blipFill>
                <a:blip r:embed="rId5"/>
                <a:stretch>
                  <a:fillRect b="-16129"/>
                </a:stretch>
              </a:blipFill>
            </p:spPr>
            <p:txBody>
              <a:bodyPr/>
              <a:lstStyle/>
              <a:p>
                <a:r>
                  <a:rPr lang="zh-CN" altLang="en-US">
                    <a:noFill/>
                  </a:rPr>
                  <a:t> </a:t>
                </a:r>
              </a:p>
            </p:txBody>
          </p:sp>
        </mc:Fallback>
      </mc:AlternateContent>
      <p:sp>
        <p:nvSpPr>
          <p:cNvPr id="27" name="右大括号 26">
            <a:extLst>
              <a:ext uri="{FF2B5EF4-FFF2-40B4-BE49-F238E27FC236}">
                <a16:creationId xmlns:a16="http://schemas.microsoft.com/office/drawing/2014/main" id="{39C7E9C7-0378-C149-B375-74C3B6F6EB24}"/>
              </a:ext>
            </a:extLst>
          </p:cNvPr>
          <p:cNvSpPr/>
          <p:nvPr/>
        </p:nvSpPr>
        <p:spPr>
          <a:xfrm>
            <a:off x="2059487" y="4319516"/>
            <a:ext cx="504056" cy="525975"/>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右大括号 27">
            <a:extLst>
              <a:ext uri="{FF2B5EF4-FFF2-40B4-BE49-F238E27FC236}">
                <a16:creationId xmlns:a16="http://schemas.microsoft.com/office/drawing/2014/main" id="{19939FB1-82EB-5548-A8C7-1E0D21B06A76}"/>
              </a:ext>
            </a:extLst>
          </p:cNvPr>
          <p:cNvSpPr/>
          <p:nvPr/>
        </p:nvSpPr>
        <p:spPr>
          <a:xfrm>
            <a:off x="2059487" y="5121101"/>
            <a:ext cx="504056" cy="525975"/>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31" name="文本框 30">
                <a:extLst>
                  <a:ext uri="{FF2B5EF4-FFF2-40B4-BE49-F238E27FC236}">
                    <a16:creationId xmlns:a16="http://schemas.microsoft.com/office/drawing/2014/main" id="{AE16EC59-CB1A-8849-A9A9-9DE0980B2162}"/>
                  </a:ext>
                </a:extLst>
              </p:cNvPr>
              <p:cNvSpPr txBox="1"/>
              <p:nvPr/>
            </p:nvSpPr>
            <p:spPr>
              <a:xfrm>
                <a:off x="2711624" y="4367808"/>
                <a:ext cx="87389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(4,2)</m:t>
                      </m:r>
                    </m:oMath>
                  </m:oMathPara>
                </a14:m>
                <a:endParaRPr kumimoji="1" lang="zh-CN" altLang="en-US" dirty="0"/>
              </a:p>
            </p:txBody>
          </p:sp>
        </mc:Choice>
        <mc:Fallback>
          <p:sp>
            <p:nvSpPr>
              <p:cNvPr id="31" name="文本框 30">
                <a:extLst>
                  <a:ext uri="{FF2B5EF4-FFF2-40B4-BE49-F238E27FC236}">
                    <a16:creationId xmlns:a16="http://schemas.microsoft.com/office/drawing/2014/main" id="{AE16EC59-CB1A-8849-A9A9-9DE0980B2162}"/>
                  </a:ext>
                </a:extLst>
              </p:cNvPr>
              <p:cNvSpPr txBox="1">
                <a:spLocks noRot="1" noChangeAspect="1" noMove="1" noResize="1" noEditPoints="1" noAdjustHandles="1" noChangeArrowheads="1" noChangeShapeType="1" noTextEdit="1"/>
              </p:cNvSpPr>
              <p:nvPr/>
            </p:nvSpPr>
            <p:spPr>
              <a:xfrm>
                <a:off x="2711624" y="4367808"/>
                <a:ext cx="873894" cy="369332"/>
              </a:xfrm>
              <a:prstGeom prst="rect">
                <a:avLst/>
              </a:prstGeom>
              <a:blipFill>
                <a:blip r:embed="rId6"/>
                <a:stretch>
                  <a:fillRect b="-206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54A5F346-ECF0-B941-84F5-EC76AFFBB633}"/>
                  </a:ext>
                </a:extLst>
              </p:cNvPr>
              <p:cNvSpPr txBox="1"/>
              <p:nvPr/>
            </p:nvSpPr>
            <p:spPr>
              <a:xfrm>
                <a:off x="2711624" y="5172504"/>
                <a:ext cx="87389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(6,2)</m:t>
                      </m:r>
                    </m:oMath>
                  </m:oMathPara>
                </a14:m>
                <a:endParaRPr kumimoji="1" lang="zh-CN" altLang="en-US" dirty="0"/>
              </a:p>
            </p:txBody>
          </p:sp>
        </mc:Choice>
        <mc:Fallback>
          <p:sp>
            <p:nvSpPr>
              <p:cNvPr id="32" name="文本框 31">
                <a:extLst>
                  <a:ext uri="{FF2B5EF4-FFF2-40B4-BE49-F238E27FC236}">
                    <a16:creationId xmlns:a16="http://schemas.microsoft.com/office/drawing/2014/main" id="{54A5F346-ECF0-B941-84F5-EC76AFFBB633}"/>
                  </a:ext>
                </a:extLst>
              </p:cNvPr>
              <p:cNvSpPr txBox="1">
                <a:spLocks noRot="1" noChangeAspect="1" noMove="1" noResize="1" noEditPoints="1" noAdjustHandles="1" noChangeArrowheads="1" noChangeShapeType="1" noTextEdit="1"/>
              </p:cNvSpPr>
              <p:nvPr/>
            </p:nvSpPr>
            <p:spPr>
              <a:xfrm>
                <a:off x="2711624" y="5172504"/>
                <a:ext cx="873894" cy="369332"/>
              </a:xfrm>
              <a:prstGeom prst="rect">
                <a:avLst/>
              </a:prstGeom>
              <a:blipFill>
                <a:blip r:embed="rId7"/>
                <a:stretch>
                  <a:fillRect b="-16667"/>
                </a:stretch>
              </a:blipFill>
            </p:spPr>
            <p:txBody>
              <a:bodyPr/>
              <a:lstStyle/>
              <a:p>
                <a:r>
                  <a:rPr lang="zh-CN" altLang="en-US">
                    <a:noFill/>
                  </a:rPr>
                  <a:t> </a:t>
                </a:r>
              </a:p>
            </p:txBody>
          </p:sp>
        </mc:Fallback>
      </mc:AlternateContent>
      <p:sp>
        <p:nvSpPr>
          <p:cNvPr id="33" name="右大括号 32">
            <a:extLst>
              <a:ext uri="{FF2B5EF4-FFF2-40B4-BE49-F238E27FC236}">
                <a16:creationId xmlns:a16="http://schemas.microsoft.com/office/drawing/2014/main" id="{CE6EDC29-9085-9944-B2BF-FFAFE62B6330}"/>
              </a:ext>
            </a:extLst>
          </p:cNvPr>
          <p:cNvSpPr/>
          <p:nvPr/>
        </p:nvSpPr>
        <p:spPr>
          <a:xfrm>
            <a:off x="3688737" y="2670662"/>
            <a:ext cx="504056" cy="297389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C6303D59-42B2-9848-8FF0-D0E95FC93298}"/>
                  </a:ext>
                </a:extLst>
              </p:cNvPr>
              <p:cNvSpPr txBox="1"/>
              <p:nvPr/>
            </p:nvSpPr>
            <p:spPr>
              <a:xfrm>
                <a:off x="4296012" y="3695942"/>
                <a:ext cx="3031599" cy="923330"/>
              </a:xfrm>
              <a:prstGeom prst="rect">
                <a:avLst/>
              </a:prstGeom>
              <a:noFill/>
            </p:spPr>
            <p:txBody>
              <a:bodyPr wrap="none" rtlCol="0">
                <a:spAutoFit/>
              </a:bodyPr>
              <a:lstStyle/>
              <a:p>
                <a:r>
                  <a:rPr kumimoji="1" lang="en-US" altLang="zh-CN" b="0"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i="1" smtClean="0">
                            <a:latin typeface="Cambria Math" panose="02040503050406030204" pitchFamily="18" charset="0"/>
                          </a:rPr>
                          <m:t>𝒥</m:t>
                        </m:r>
                      </m:e>
                      <m:sub>
                        <m:r>
                          <a:rPr kumimoji="1" lang="en-US" altLang="zh-CN" b="0" i="1" smtClean="0">
                            <a:latin typeface="Cambria Math" panose="02040503050406030204" pitchFamily="18" charset="0"/>
                          </a:rPr>
                          <m:t>h</m:t>
                        </m:r>
                      </m:sub>
                    </m:sSub>
                    <m:d>
                      <m:dPr>
                        <m:ctrlPr>
                          <a:rPr kumimoji="1" lang="en-US" altLang="zh-CN" b="0" i="1" smtClean="0">
                            <a:latin typeface="Cambria Math" panose="02040503050406030204" pitchFamily="18" charset="0"/>
                          </a:rPr>
                        </m:ctrlPr>
                      </m:dPr>
                      <m:e>
                        <m:r>
                          <a:rPr kumimoji="1" lang="en-US" altLang="zh-CN" b="1" i="0" smtClean="0">
                            <a:latin typeface="Cambria Math" panose="02040503050406030204" pitchFamily="18" charset="0"/>
                          </a:rPr>
                          <m:t>𝐡</m:t>
                        </m:r>
                        <m:r>
                          <a:rPr kumimoji="1" lang="en-US" altLang="zh-CN" b="0" i="1" smtClean="0">
                            <a:latin typeface="Cambria Math" panose="02040503050406030204" pitchFamily="18" charset="0"/>
                          </a:rPr>
                          <m:t>,</m:t>
                        </m:r>
                        <m:r>
                          <a:rPr kumimoji="1" lang="en-US" altLang="zh-CN" b="1" i="0" smtClean="0">
                            <a:latin typeface="Cambria Math" panose="02040503050406030204" pitchFamily="18" charset="0"/>
                          </a:rPr>
                          <m:t>𝐬</m:t>
                        </m:r>
                      </m:e>
                    </m:d>
                    <m:r>
                      <a:rPr kumimoji="1" lang="en-US" altLang="zh-CN" b="0" i="1" smtClean="0">
                        <a:latin typeface="Cambria Math" panose="02040503050406030204" pitchFamily="18" charset="0"/>
                      </a:rPr>
                      <m:t>=</m:t>
                    </m:r>
                    <m:nary>
                      <m:naryPr>
                        <m:chr m:val="∑"/>
                        <m:subHide m:val="on"/>
                        <m:supHide m:val="on"/>
                        <m:ctrlPr>
                          <a:rPr kumimoji="1" lang="en-US" altLang="zh-CN" b="0" i="1" smtClean="0">
                            <a:latin typeface="Cambria Math" panose="02040503050406030204" pitchFamily="18" charset="0"/>
                          </a:rPr>
                        </m:ctrlPr>
                      </m:naryPr>
                      <m:sub/>
                      <m:sup/>
                      <m:e>
                        <m:r>
                          <a:rPr kumimoji="1" lang="en-US" altLang="zh-CN" b="0" i="1" smtClean="0">
                            <a:latin typeface="Cambria Math" panose="02040503050406030204" pitchFamily="18" charset="0"/>
                          </a:rPr>
                          <m:t>𝐿</m:t>
                        </m:r>
                      </m:e>
                    </m:nary>
                  </m:oMath>
                </a14:m>
                <a:r>
                  <a:rPr kumimoji="1" lang="en-US" altLang="zh-CN" dirty="0"/>
                  <a:t>,</a:t>
                </a:r>
              </a:p>
              <a:p>
                <a:r>
                  <a:rPr kumimoji="1" lang="en-US" altLang="zh-CN" dirty="0"/>
                  <a:t>given </a:t>
                </a:r>
                <a:r>
                  <a:rPr kumimoji="1" lang="en-US" altLang="zh-CN" dirty="0" err="1"/>
                  <a:t>downsample</a:t>
                </a:r>
                <a:r>
                  <a:rPr kumimoji="1" lang="en-US" altLang="zh-CN" dirty="0"/>
                  <a:t> scheme </a:t>
                </a:r>
              </a:p>
              <a:p>
                <a:r>
                  <a:rPr kumimoji="1" lang="en-US" altLang="zh-CN" b="1" dirty="0"/>
                  <a:t> </a:t>
                </a:r>
                <a14:m>
                  <m:oMath xmlns:m="http://schemas.openxmlformats.org/officeDocument/2006/math">
                    <m:r>
                      <a:rPr kumimoji="1" lang="en-US" altLang="zh-CN" b="1" i="0" smtClean="0">
                        <a:latin typeface="Cambria Math" panose="02040503050406030204" pitchFamily="18" charset="0"/>
                      </a:rPr>
                      <m:t>𝐬</m:t>
                    </m:r>
                    <m:r>
                      <a:rPr kumimoji="1" lang="en-US" altLang="zh-CN" b="0" i="1" smtClean="0">
                        <a:latin typeface="Cambria Math" panose="02040503050406030204" pitchFamily="18" charset="0"/>
                      </a:rPr>
                      <m:t>=[1,3,2,2]</m:t>
                    </m:r>
                  </m:oMath>
                </a14:m>
                <a:endParaRPr kumimoji="1" lang="zh-CN" altLang="en-US" dirty="0"/>
              </a:p>
            </p:txBody>
          </p:sp>
        </mc:Choice>
        <mc:Fallback>
          <p:sp>
            <p:nvSpPr>
              <p:cNvPr id="34" name="文本框 33">
                <a:extLst>
                  <a:ext uri="{FF2B5EF4-FFF2-40B4-BE49-F238E27FC236}">
                    <a16:creationId xmlns:a16="http://schemas.microsoft.com/office/drawing/2014/main" id="{C6303D59-42B2-9848-8FF0-D0E95FC93298}"/>
                  </a:ext>
                </a:extLst>
              </p:cNvPr>
              <p:cNvSpPr txBox="1">
                <a:spLocks noRot="1" noChangeAspect="1" noMove="1" noResize="1" noEditPoints="1" noAdjustHandles="1" noChangeArrowheads="1" noChangeShapeType="1" noTextEdit="1"/>
              </p:cNvSpPr>
              <p:nvPr/>
            </p:nvSpPr>
            <p:spPr>
              <a:xfrm>
                <a:off x="4296012" y="3695942"/>
                <a:ext cx="3031599" cy="923330"/>
              </a:xfrm>
              <a:prstGeom prst="rect">
                <a:avLst/>
              </a:prstGeom>
              <a:blipFill>
                <a:blip r:embed="rId8"/>
                <a:stretch>
                  <a:fillRect l="-1674" t="-43243" r="-837" b="-108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0339DE95-2506-D842-A071-408CCBA77D1B}"/>
                  </a:ext>
                </a:extLst>
              </p:cNvPr>
              <p:cNvSpPr txBox="1"/>
              <p:nvPr/>
            </p:nvSpPr>
            <p:spPr>
              <a:xfrm>
                <a:off x="339695" y="4043905"/>
                <a:ext cx="39466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1" i="0" smtClean="0">
                          <a:latin typeface="Cambria Math" panose="02040503050406030204" pitchFamily="18" charset="0"/>
                        </a:rPr>
                        <m:t>𝐡</m:t>
                      </m:r>
                    </m:oMath>
                  </m:oMathPara>
                </a14:m>
                <a:endParaRPr kumimoji="1" lang="zh-CN" altLang="en-US" b="1" dirty="0"/>
              </a:p>
            </p:txBody>
          </p:sp>
        </mc:Choice>
        <mc:Fallback>
          <p:sp>
            <p:nvSpPr>
              <p:cNvPr id="35" name="文本框 34">
                <a:extLst>
                  <a:ext uri="{FF2B5EF4-FFF2-40B4-BE49-F238E27FC236}">
                    <a16:creationId xmlns:a16="http://schemas.microsoft.com/office/drawing/2014/main" id="{0339DE95-2506-D842-A071-408CCBA77D1B}"/>
                  </a:ext>
                </a:extLst>
              </p:cNvPr>
              <p:cNvSpPr txBox="1">
                <a:spLocks noRot="1" noChangeAspect="1" noMove="1" noResize="1" noEditPoints="1" noAdjustHandles="1" noChangeArrowheads="1" noChangeShapeType="1" noTextEdit="1"/>
              </p:cNvSpPr>
              <p:nvPr/>
            </p:nvSpPr>
            <p:spPr>
              <a:xfrm>
                <a:off x="339695" y="4043905"/>
                <a:ext cx="394660" cy="369332"/>
              </a:xfrm>
              <a:prstGeom prst="rect">
                <a:avLst/>
              </a:prstGeom>
              <a:blipFill>
                <a:blip r:embed="rId9"/>
                <a:stretch>
                  <a:fillRect/>
                </a:stretch>
              </a:blipFill>
            </p:spPr>
            <p:txBody>
              <a:bodyPr/>
              <a:lstStyle/>
              <a:p>
                <a:r>
                  <a:rPr lang="zh-CN" altLang="en-US">
                    <a:noFill/>
                  </a:rPr>
                  <a:t> </a:t>
                </a:r>
              </a:p>
            </p:txBody>
          </p:sp>
        </mc:Fallback>
      </mc:AlternateContent>
      <p:sp>
        <p:nvSpPr>
          <p:cNvPr id="7" name="右箭头 6">
            <a:extLst>
              <a:ext uri="{FF2B5EF4-FFF2-40B4-BE49-F238E27FC236}">
                <a16:creationId xmlns:a16="http://schemas.microsoft.com/office/drawing/2014/main" id="{7A7070FA-61D4-114D-9F93-ED49C6240523}"/>
              </a:ext>
            </a:extLst>
          </p:cNvPr>
          <p:cNvSpPr/>
          <p:nvPr/>
        </p:nvSpPr>
        <p:spPr>
          <a:xfrm rot="2379334">
            <a:off x="6287558" y="4679954"/>
            <a:ext cx="1224136" cy="681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36" name="文本框 35">
                <a:extLst>
                  <a:ext uri="{FF2B5EF4-FFF2-40B4-BE49-F238E27FC236}">
                    <a16:creationId xmlns:a16="http://schemas.microsoft.com/office/drawing/2014/main" id="{8102F9BE-09FD-3747-8127-50C6D2FAFF22}"/>
                  </a:ext>
                </a:extLst>
              </p:cNvPr>
              <p:cNvSpPr txBox="1"/>
              <p:nvPr/>
            </p:nvSpPr>
            <p:spPr>
              <a:xfrm>
                <a:off x="7396764" y="5357170"/>
                <a:ext cx="3654142" cy="369332"/>
              </a:xfrm>
              <a:prstGeom prst="rect">
                <a:avLst/>
              </a:prstGeom>
              <a:noFill/>
            </p:spPr>
            <p:txBody>
              <a:bodyPr wrap="none" rtlCol="0">
                <a:spAutoFit/>
              </a:bodyPr>
              <a:lstStyle/>
              <a:p>
                <a:r>
                  <a:rPr kumimoji="1" lang="en-US" altLang="zh-CN" b="1" dirty="0"/>
                  <a:t>Minimize</a:t>
                </a:r>
                <a:r>
                  <a:rPr kumimoji="1" lang="zh-CN" altLang="en-US" b="1" dirty="0"/>
                  <a:t> </a:t>
                </a:r>
                <a:r>
                  <a:rPr kumimoji="1" lang="en-US" altLang="zh-CN" b="1" dirty="0"/>
                  <a:t>objective </a:t>
                </a:r>
                <a14:m>
                  <m:oMath xmlns:m="http://schemas.openxmlformats.org/officeDocument/2006/math">
                    <m:func>
                      <m:funcPr>
                        <m:ctrlPr>
                          <a:rPr kumimoji="1" lang="en-US" altLang="zh-CN" b="1" i="1" smtClean="0">
                            <a:latin typeface="Cambria Math" panose="02040503050406030204" pitchFamily="18" charset="0"/>
                          </a:rPr>
                        </m:ctrlPr>
                      </m:funcPr>
                      <m:fName>
                        <m:limLow>
                          <m:limLowPr>
                            <m:ctrlPr>
                              <a:rPr kumimoji="1" lang="en-US" altLang="zh-CN" b="1" i="1" smtClean="0">
                                <a:latin typeface="Cambria Math" panose="02040503050406030204" pitchFamily="18" charset="0"/>
                              </a:rPr>
                            </m:ctrlPr>
                          </m:limLowPr>
                          <m:e>
                            <m:r>
                              <m:rPr>
                                <m:sty m:val="p"/>
                              </m:rPr>
                              <a:rPr kumimoji="1" lang="en-US" altLang="zh-CN" b="0" i="0" smtClean="0">
                                <a:latin typeface="Cambria Math" panose="02040503050406030204" pitchFamily="18" charset="0"/>
                              </a:rPr>
                              <m:t>min</m:t>
                            </m:r>
                          </m:e>
                          <m:lim>
                            <m:r>
                              <a:rPr kumimoji="1" lang="en-US" altLang="zh-CN" b="1" i="0" smtClean="0">
                                <a:latin typeface="Cambria Math" panose="02040503050406030204" pitchFamily="18" charset="0"/>
                              </a:rPr>
                              <m:t>𝐬</m:t>
                            </m:r>
                          </m:lim>
                        </m:limLow>
                      </m:fName>
                      <m:e>
                        <m:sSub>
                          <m:sSubPr>
                            <m:ctrlPr>
                              <a:rPr kumimoji="1" lang="en-US" altLang="zh-CN" i="1">
                                <a:latin typeface="Cambria Math" panose="02040503050406030204" pitchFamily="18" charset="0"/>
                              </a:rPr>
                            </m:ctrlPr>
                          </m:sSubPr>
                          <m:e>
                            <m:r>
                              <a:rPr kumimoji="1" lang="zh-CN" altLang="en-US" i="1">
                                <a:latin typeface="Cambria Math" panose="02040503050406030204" pitchFamily="18" charset="0"/>
                              </a:rPr>
                              <m:t>𝒥</m:t>
                            </m:r>
                          </m:e>
                          <m:sub>
                            <m:r>
                              <a:rPr kumimoji="1" lang="en-US" altLang="zh-CN" i="1">
                                <a:latin typeface="Cambria Math" panose="02040503050406030204" pitchFamily="18" charset="0"/>
                              </a:rPr>
                              <m:t>h</m:t>
                            </m:r>
                          </m:sub>
                        </m:sSub>
                        <m:d>
                          <m:dPr>
                            <m:ctrlPr>
                              <a:rPr kumimoji="1" lang="en-US" altLang="zh-CN" i="1">
                                <a:latin typeface="Cambria Math" panose="02040503050406030204" pitchFamily="18" charset="0"/>
                              </a:rPr>
                            </m:ctrlPr>
                          </m:dPr>
                          <m:e>
                            <m:r>
                              <a:rPr kumimoji="1" lang="en-US" altLang="zh-CN" b="1">
                                <a:latin typeface="Cambria Math" panose="02040503050406030204" pitchFamily="18" charset="0"/>
                              </a:rPr>
                              <m:t>𝐡</m:t>
                            </m:r>
                            <m:r>
                              <a:rPr kumimoji="1" lang="en-US" altLang="zh-CN" i="1">
                                <a:latin typeface="Cambria Math" panose="02040503050406030204" pitchFamily="18" charset="0"/>
                              </a:rPr>
                              <m:t>,</m:t>
                            </m:r>
                            <m:r>
                              <a:rPr kumimoji="1" lang="en-US" altLang="zh-CN" b="1">
                                <a:latin typeface="Cambria Math" panose="02040503050406030204" pitchFamily="18" charset="0"/>
                              </a:rPr>
                              <m:t>𝐬</m:t>
                            </m:r>
                          </m:e>
                        </m:d>
                      </m:e>
                    </m:func>
                  </m:oMath>
                </a14:m>
                <a:endParaRPr kumimoji="1" lang="zh-CN" altLang="en-US" b="1" dirty="0"/>
              </a:p>
            </p:txBody>
          </p:sp>
        </mc:Choice>
        <mc:Fallback>
          <p:sp>
            <p:nvSpPr>
              <p:cNvPr id="36" name="文本框 35">
                <a:extLst>
                  <a:ext uri="{FF2B5EF4-FFF2-40B4-BE49-F238E27FC236}">
                    <a16:creationId xmlns:a16="http://schemas.microsoft.com/office/drawing/2014/main" id="{8102F9BE-09FD-3747-8127-50C6D2FAFF22}"/>
                  </a:ext>
                </a:extLst>
              </p:cNvPr>
              <p:cNvSpPr txBox="1">
                <a:spLocks noRot="1" noChangeAspect="1" noMove="1" noResize="1" noEditPoints="1" noAdjustHandles="1" noChangeArrowheads="1" noChangeShapeType="1" noTextEdit="1"/>
              </p:cNvSpPr>
              <p:nvPr/>
            </p:nvSpPr>
            <p:spPr>
              <a:xfrm>
                <a:off x="7396764" y="5357170"/>
                <a:ext cx="3654142" cy="369332"/>
              </a:xfrm>
              <a:prstGeom prst="rect">
                <a:avLst/>
              </a:prstGeom>
              <a:blipFill>
                <a:blip r:embed="rId10"/>
                <a:stretch>
                  <a:fillRect l="-1384" t="-6667"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115903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6676E-5BEC-544D-8D7F-B5BF4E58DD5D}"/>
              </a:ext>
            </a:extLst>
          </p:cNvPr>
          <p:cNvSpPr>
            <a:spLocks noGrp="1"/>
          </p:cNvSpPr>
          <p:nvPr>
            <p:ph type="title"/>
          </p:nvPr>
        </p:nvSpPr>
        <p:spPr/>
        <p:txBody>
          <a:bodyPr/>
          <a:lstStyle/>
          <a:p>
            <a:r>
              <a:rPr kumimoji="1" lang="en-US" altLang="zh-CN" dirty="0"/>
              <a:t>Discrete Speech Tokens: Taxonomy</a:t>
            </a:r>
            <a:endParaRPr kumimoji="1" lang="zh-CN" altLang="en-US" dirty="0"/>
          </a:p>
        </p:txBody>
      </p:sp>
      <p:sp>
        <p:nvSpPr>
          <p:cNvPr id="3" name="内容占位符 2">
            <a:extLst>
              <a:ext uri="{FF2B5EF4-FFF2-40B4-BE49-F238E27FC236}">
                <a16:creationId xmlns:a16="http://schemas.microsoft.com/office/drawing/2014/main" id="{D0FF7658-814D-3C44-9179-4265043009B2}"/>
              </a:ext>
            </a:extLst>
          </p:cNvPr>
          <p:cNvSpPr>
            <a:spLocks noGrp="1"/>
          </p:cNvSpPr>
          <p:nvPr>
            <p:ph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3A9BA6B-B827-2E4F-AF17-C014BFE0FDDF}"/>
              </a:ext>
            </a:extLst>
          </p:cNvPr>
          <p:cNvSpPr>
            <a:spLocks noGrp="1"/>
          </p:cNvSpPr>
          <p:nvPr>
            <p:ph type="sldNum" sz="quarter" idx="12"/>
          </p:nvPr>
        </p:nvSpPr>
        <p:spPr/>
        <p:txBody>
          <a:bodyPr/>
          <a:lstStyle/>
          <a:p>
            <a:fld id="{E35E9E6D-B1E9-4F08-8E83-0E081C425F53}" type="slidenum">
              <a:rPr lang="de-DE" smtClean="0"/>
              <a:pPr/>
              <a:t>4</a:t>
            </a:fld>
            <a:endParaRPr lang="de-DE" dirty="0"/>
          </a:p>
        </p:txBody>
      </p:sp>
      <p:pic>
        <p:nvPicPr>
          <p:cNvPr id="8" name="图片 7">
            <a:extLst>
              <a:ext uri="{FF2B5EF4-FFF2-40B4-BE49-F238E27FC236}">
                <a16:creationId xmlns:a16="http://schemas.microsoft.com/office/drawing/2014/main" id="{8F4601EF-0791-6D47-AD64-BCFAC396F6F3}"/>
              </a:ext>
            </a:extLst>
          </p:cNvPr>
          <p:cNvPicPr>
            <a:picLocks noChangeAspect="1"/>
          </p:cNvPicPr>
          <p:nvPr/>
        </p:nvPicPr>
        <p:blipFill>
          <a:blip r:embed="rId2"/>
          <a:stretch>
            <a:fillRect/>
          </a:stretch>
        </p:blipFill>
        <p:spPr>
          <a:xfrm>
            <a:off x="4578092" y="1054525"/>
            <a:ext cx="5434310" cy="4613548"/>
          </a:xfrm>
          <a:prstGeom prst="rect">
            <a:avLst/>
          </a:prstGeom>
        </p:spPr>
      </p:pic>
      <p:pic>
        <p:nvPicPr>
          <p:cNvPr id="9" name="图片 8">
            <a:extLst>
              <a:ext uri="{FF2B5EF4-FFF2-40B4-BE49-F238E27FC236}">
                <a16:creationId xmlns:a16="http://schemas.microsoft.com/office/drawing/2014/main" id="{2FCFE671-0111-204B-A089-07167757C81F}"/>
              </a:ext>
            </a:extLst>
          </p:cNvPr>
          <p:cNvPicPr>
            <a:picLocks noChangeAspect="1"/>
          </p:cNvPicPr>
          <p:nvPr/>
        </p:nvPicPr>
        <p:blipFill>
          <a:blip r:embed="rId3"/>
          <a:stretch>
            <a:fillRect/>
          </a:stretch>
        </p:blipFill>
        <p:spPr>
          <a:xfrm>
            <a:off x="7300500" y="4098144"/>
            <a:ext cx="4532304" cy="2620890"/>
          </a:xfrm>
          <a:prstGeom prst="rect">
            <a:avLst/>
          </a:prstGeom>
        </p:spPr>
      </p:pic>
      <p:pic>
        <p:nvPicPr>
          <p:cNvPr id="10" name="图片 9">
            <a:extLst>
              <a:ext uri="{FF2B5EF4-FFF2-40B4-BE49-F238E27FC236}">
                <a16:creationId xmlns:a16="http://schemas.microsoft.com/office/drawing/2014/main" id="{0E59A2F7-F183-FB45-A6AC-E534B80855D5}"/>
              </a:ext>
            </a:extLst>
          </p:cNvPr>
          <p:cNvPicPr>
            <a:picLocks noChangeAspect="1"/>
          </p:cNvPicPr>
          <p:nvPr/>
        </p:nvPicPr>
        <p:blipFill>
          <a:blip r:embed="rId4"/>
          <a:stretch>
            <a:fillRect/>
          </a:stretch>
        </p:blipFill>
        <p:spPr>
          <a:xfrm>
            <a:off x="244594" y="908720"/>
            <a:ext cx="2661276" cy="3392395"/>
          </a:xfrm>
          <a:prstGeom prst="rect">
            <a:avLst/>
          </a:prstGeom>
        </p:spPr>
      </p:pic>
      <p:pic>
        <p:nvPicPr>
          <p:cNvPr id="11" name="图片 10">
            <a:extLst>
              <a:ext uri="{FF2B5EF4-FFF2-40B4-BE49-F238E27FC236}">
                <a16:creationId xmlns:a16="http://schemas.microsoft.com/office/drawing/2014/main" id="{860CF5AF-7687-C64E-BE03-2FAE6C23E9C5}"/>
              </a:ext>
            </a:extLst>
          </p:cNvPr>
          <p:cNvPicPr>
            <a:picLocks noChangeAspect="1"/>
          </p:cNvPicPr>
          <p:nvPr/>
        </p:nvPicPr>
        <p:blipFill>
          <a:blip r:embed="rId5"/>
          <a:stretch>
            <a:fillRect/>
          </a:stretch>
        </p:blipFill>
        <p:spPr>
          <a:xfrm>
            <a:off x="344090" y="4339606"/>
            <a:ext cx="4463678" cy="1746657"/>
          </a:xfrm>
          <a:prstGeom prst="rect">
            <a:avLst/>
          </a:prstGeom>
        </p:spPr>
      </p:pic>
      <p:pic>
        <p:nvPicPr>
          <p:cNvPr id="5" name="图片 4">
            <a:extLst>
              <a:ext uri="{FF2B5EF4-FFF2-40B4-BE49-F238E27FC236}">
                <a16:creationId xmlns:a16="http://schemas.microsoft.com/office/drawing/2014/main" id="{9234610F-2EFD-9042-9103-EE628F7C333E}"/>
              </a:ext>
            </a:extLst>
          </p:cNvPr>
          <p:cNvPicPr>
            <a:picLocks noChangeAspect="1"/>
          </p:cNvPicPr>
          <p:nvPr/>
        </p:nvPicPr>
        <p:blipFill>
          <a:blip r:embed="rId6"/>
          <a:stretch>
            <a:fillRect/>
          </a:stretch>
        </p:blipFill>
        <p:spPr>
          <a:xfrm>
            <a:off x="2351584" y="3112941"/>
            <a:ext cx="7710908" cy="1766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a:extLst>
              <a:ext uri="{FF2B5EF4-FFF2-40B4-BE49-F238E27FC236}">
                <a16:creationId xmlns:a16="http://schemas.microsoft.com/office/drawing/2014/main" id="{C2AE7FBA-3FA6-0A44-BF68-A018456E383A}"/>
              </a:ext>
            </a:extLst>
          </p:cNvPr>
          <p:cNvSpPr/>
          <p:nvPr/>
        </p:nvSpPr>
        <p:spPr>
          <a:xfrm rot="20880000">
            <a:off x="1182017" y="2987899"/>
            <a:ext cx="2174032" cy="301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err="1"/>
              <a:t>Arxiv</a:t>
            </a:r>
            <a:r>
              <a:rPr kumimoji="1" lang="en-US" altLang="zh-CN" dirty="0"/>
              <a:t>: 2502.06490</a:t>
            </a:r>
          </a:p>
        </p:txBody>
      </p:sp>
      <p:sp>
        <p:nvSpPr>
          <p:cNvPr id="7" name="矩形 6">
            <a:extLst>
              <a:ext uri="{FF2B5EF4-FFF2-40B4-BE49-F238E27FC236}">
                <a16:creationId xmlns:a16="http://schemas.microsoft.com/office/drawing/2014/main" id="{086ADC84-25CD-D948-9C35-689DF9C3ADA9}"/>
              </a:ext>
            </a:extLst>
          </p:cNvPr>
          <p:cNvSpPr/>
          <p:nvPr/>
        </p:nvSpPr>
        <p:spPr>
          <a:xfrm rot="20880000">
            <a:off x="1190037" y="2586429"/>
            <a:ext cx="2771785" cy="301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a:t>ICASSP 2025 Tutorial</a:t>
            </a:r>
          </a:p>
        </p:txBody>
      </p:sp>
      <p:sp>
        <p:nvSpPr>
          <p:cNvPr id="12" name="文本框 11">
            <a:extLst>
              <a:ext uri="{FF2B5EF4-FFF2-40B4-BE49-F238E27FC236}">
                <a16:creationId xmlns:a16="http://schemas.microsoft.com/office/drawing/2014/main" id="{270B8A37-6EAB-954A-8729-274EFAB28059}"/>
              </a:ext>
            </a:extLst>
          </p:cNvPr>
          <p:cNvSpPr txBox="1"/>
          <p:nvPr/>
        </p:nvSpPr>
        <p:spPr>
          <a:xfrm>
            <a:off x="0" y="6291504"/>
            <a:ext cx="4695040" cy="584775"/>
          </a:xfrm>
          <a:prstGeom prst="rect">
            <a:avLst/>
          </a:prstGeom>
          <a:noFill/>
        </p:spPr>
        <p:txBody>
          <a:bodyPr wrap="square" rtlCol="0">
            <a:spAutoFit/>
          </a:bodyPr>
          <a:lstStyle/>
          <a:p>
            <a:r>
              <a:rPr kumimoji="1" lang="en-US" altLang="zh-CN" sz="800" dirty="0"/>
              <a:t>Left two images:</a:t>
            </a:r>
          </a:p>
          <a:p>
            <a:r>
              <a:rPr kumimoji="1" lang="en-US" altLang="zh-CN" sz="800" dirty="0"/>
              <a:t>Mousavi et al. 2025. Discrete Audio Tokens: More Than a Survey!. TMLR.</a:t>
            </a:r>
          </a:p>
          <a:p>
            <a:r>
              <a:rPr kumimoji="1" lang="en-US" altLang="zh-CN" sz="800" dirty="0"/>
              <a:t>Chen et al. 2025. </a:t>
            </a:r>
            <a:r>
              <a:rPr kumimoji="1" lang="en-US" altLang="zh-CN" sz="800" dirty="0" err="1"/>
              <a:t>CodecFake</a:t>
            </a:r>
            <a:r>
              <a:rPr kumimoji="1" lang="en-US" altLang="zh-CN" sz="800" dirty="0"/>
              <a:t>+: A Large-Scale Neural Audio Codec-Based Deepfake Speech Dataset. </a:t>
            </a:r>
            <a:r>
              <a:rPr kumimoji="1" lang="en-US" altLang="zh-CN" sz="800" dirty="0" err="1"/>
              <a:t>Arxiv</a:t>
            </a:r>
            <a:r>
              <a:rPr kumimoji="1" lang="en-US" altLang="zh-CN" sz="800" dirty="0"/>
              <a:t>: 2501.08238</a:t>
            </a:r>
            <a:endParaRPr kumimoji="1" lang="zh-CN" altLang="en-US" sz="800" dirty="0"/>
          </a:p>
        </p:txBody>
      </p:sp>
    </p:spTree>
    <p:extLst>
      <p:ext uri="{BB962C8B-B14F-4D97-AF65-F5344CB8AC3E}">
        <p14:creationId xmlns:p14="http://schemas.microsoft.com/office/powerpoint/2010/main" val="422707594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a:extLst>
              <a:ext uri="{FF2B5EF4-FFF2-40B4-BE49-F238E27FC236}">
                <a16:creationId xmlns:a16="http://schemas.microsoft.com/office/drawing/2014/main" id="{9D33F819-7357-AF4E-8F66-83F6F53C476F}"/>
              </a:ext>
            </a:extLst>
          </p:cNvPr>
          <p:cNvSpPr/>
          <p:nvPr/>
        </p:nvSpPr>
        <p:spPr>
          <a:xfrm>
            <a:off x="4223792" y="2253898"/>
            <a:ext cx="6143079" cy="11520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5761D0B-7465-EF4A-BE05-CF323F9CF435}"/>
              </a:ext>
            </a:extLst>
          </p:cNvPr>
          <p:cNvSpPr>
            <a:spLocks noGrp="1"/>
          </p:cNvSpPr>
          <p:nvPr>
            <p:ph type="title"/>
          </p:nvPr>
        </p:nvSpPr>
        <p:spPr/>
        <p:txBody>
          <a:bodyPr/>
          <a:lstStyle/>
          <a:p>
            <a:r>
              <a:rPr kumimoji="1" lang="en-US" altLang="zh-CN" dirty="0" err="1"/>
              <a:t>CodecSlime</a:t>
            </a:r>
            <a:r>
              <a:rPr kumimoji="1" lang="en-US" altLang="zh-CN" dirty="0"/>
              <a:t>: DP-based Dynamic </a:t>
            </a:r>
            <a:r>
              <a:rPr kumimoji="1" lang="en-US" altLang="zh-CN" dirty="0" err="1"/>
              <a:t>Downsampling</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3FD57BC-D094-CD45-B4AC-67FAC52CFB35}"/>
                  </a:ext>
                </a:extLst>
              </p:cNvPr>
              <p:cNvSpPr>
                <a:spLocks noGrp="1"/>
              </p:cNvSpPr>
              <p:nvPr>
                <p:ph idx="1"/>
              </p:nvPr>
            </p:nvSpPr>
            <p:spPr>
              <a:xfrm>
                <a:off x="609600" y="1206924"/>
                <a:ext cx="11055352" cy="2016451"/>
              </a:xfrm>
            </p:spPr>
            <p:txBody>
              <a:bodyPr/>
              <a:lstStyle/>
              <a:p>
                <a:r>
                  <a:rPr kumimoji="1" lang="en-US" altLang="zh-CN" dirty="0"/>
                  <a:t>DP setup. Suppose target </a:t>
                </a:r>
                <a14:m>
                  <m:oMath xmlns:m="http://schemas.openxmlformats.org/officeDocument/2006/math">
                    <m:r>
                      <a:rPr kumimoji="1" lang="en-US" altLang="zh-CN" b="0" i="1" smtClean="0">
                        <a:latin typeface="Cambria Math" panose="02040503050406030204" pitchFamily="18" charset="0"/>
                      </a:rPr>
                      <m:t>𝑀</m:t>
                    </m:r>
                  </m:oMath>
                </a14:m>
                <a:r>
                  <a:rPr kumimoji="1" lang="en-US" altLang="zh-CN" dirty="0"/>
                  <a:t> segments.</a:t>
                </a:r>
              </a:p>
              <a:p>
                <a14:m>
                  <m:oMath xmlns:m="http://schemas.openxmlformats.org/officeDocument/2006/math">
                    <m:r>
                      <a:rPr kumimoji="1" lang="en-US" altLang="zh-CN" b="0" i="1" smtClean="0">
                        <a:latin typeface="Cambria Math" panose="02040503050406030204" pitchFamily="18" charset="0"/>
                      </a:rPr>
                      <m:t>𝑑</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𝑖</m:t>
                        </m:r>
                      </m:e>
                    </m:d>
                  </m:oMath>
                </a14:m>
                <a:r>
                  <a:rPr kumimoji="1" lang="en-US" altLang="zh-CN" dirty="0"/>
                  <a:t>: Minimum cost when first </a:t>
                </a:r>
                <a14:m>
                  <m:oMath xmlns:m="http://schemas.openxmlformats.org/officeDocument/2006/math">
                    <m:r>
                      <a:rPr kumimoji="1" lang="en-US" altLang="zh-CN" b="0" i="1" smtClean="0">
                        <a:latin typeface="Cambria Math" panose="02040503050406030204" pitchFamily="18" charset="0"/>
                      </a:rPr>
                      <m:t>𝑗</m:t>
                    </m:r>
                  </m:oMath>
                </a14:m>
                <a:r>
                  <a:rPr kumimoji="1" lang="en-US" altLang="zh-CN" dirty="0"/>
                  <a:t> frames </a:t>
                </a:r>
                <a:r>
                  <a:rPr kumimoji="1" lang="en-US" altLang="zh-CN" dirty="0" err="1"/>
                  <a:t>downsampled</a:t>
                </a:r>
                <a:r>
                  <a:rPr kumimoji="1" lang="en-US" altLang="zh-CN" dirty="0"/>
                  <a:t> to </a:t>
                </a:r>
                <a14:m>
                  <m:oMath xmlns:m="http://schemas.openxmlformats.org/officeDocument/2006/math">
                    <m:r>
                      <a:rPr kumimoji="1" lang="en-US" altLang="zh-CN" b="0" i="1" smtClean="0">
                        <a:latin typeface="Cambria Math" panose="02040503050406030204" pitchFamily="18" charset="0"/>
                      </a:rPr>
                      <m:t>𝑖</m:t>
                    </m:r>
                  </m:oMath>
                </a14:m>
                <a:r>
                  <a:rPr kumimoji="1" lang="en-US" altLang="zh-CN" dirty="0"/>
                  <a:t> segments</a:t>
                </a:r>
              </a:p>
              <a:p>
                <a14:m>
                  <m:oMath xmlns:m="http://schemas.openxmlformats.org/officeDocument/2006/math">
                    <m:r>
                      <a:rPr kumimoji="1" lang="en-US" altLang="zh-CN" b="0" i="1" smtClean="0">
                        <a:latin typeface="Cambria Math" panose="02040503050406030204" pitchFamily="18" charset="0"/>
                      </a:rPr>
                      <m:t>𝑂</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𝑀𝑁𝑈</m:t>
                        </m:r>
                      </m:e>
                    </m:d>
                  </m:oMath>
                </a14:m>
                <a:endParaRPr kumimoji="1" lang="en-US" altLang="zh-CN" dirty="0"/>
              </a:p>
              <a:p>
                <a:r>
                  <a:rPr kumimoji="1" lang="en-US" altLang="zh-CN" dirty="0"/>
                  <a:t>Named "</a:t>
                </a:r>
                <a:r>
                  <a:rPr kumimoji="1" lang="en-US" altLang="zh-CN" b="1" dirty="0" err="1"/>
                  <a:t>ScheDFR</a:t>
                </a:r>
                <a:r>
                  <a:rPr kumimoji="1" lang="en-US" altLang="zh-CN" dirty="0"/>
                  <a:t>"</a:t>
                </a:r>
                <a:endParaRPr kumimoji="1" lang="zh-CN" altLang="en-US" dirty="0"/>
              </a:p>
            </p:txBody>
          </p:sp>
        </mc:Choice>
        <mc:Fallback>
          <p:sp>
            <p:nvSpPr>
              <p:cNvPr id="3" name="内容占位符 2">
                <a:extLst>
                  <a:ext uri="{FF2B5EF4-FFF2-40B4-BE49-F238E27FC236}">
                    <a16:creationId xmlns:a16="http://schemas.microsoft.com/office/drawing/2014/main" id="{53FD57BC-D094-CD45-B4AC-67FAC52CFB35}"/>
                  </a:ext>
                </a:extLst>
              </p:cNvPr>
              <p:cNvSpPr>
                <a:spLocks noGrp="1" noRot="1" noChangeAspect="1" noMove="1" noResize="1" noEditPoints="1" noAdjustHandles="1" noChangeArrowheads="1" noChangeShapeType="1" noTextEdit="1"/>
              </p:cNvSpPr>
              <p:nvPr>
                <p:ph idx="1"/>
              </p:nvPr>
            </p:nvSpPr>
            <p:spPr>
              <a:xfrm>
                <a:off x="609600" y="1206924"/>
                <a:ext cx="11055352" cy="2016451"/>
              </a:xfrm>
              <a:blipFill>
                <a:blip r:embed="rId2"/>
                <a:stretch>
                  <a:fillRect l="-459" t="-1258"/>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6E54770-1390-4949-8858-676067ECA6D4}"/>
              </a:ext>
            </a:extLst>
          </p:cNvPr>
          <p:cNvSpPr>
            <a:spLocks noGrp="1"/>
          </p:cNvSpPr>
          <p:nvPr>
            <p:ph type="sldNum" sz="quarter" idx="12"/>
          </p:nvPr>
        </p:nvSpPr>
        <p:spPr/>
        <p:txBody>
          <a:bodyPr/>
          <a:lstStyle/>
          <a:p>
            <a:fld id="{E35E9E6D-B1E9-4F08-8E83-0E081C425F53}" type="slidenum">
              <a:rPr lang="de-DE" smtClean="0"/>
              <a:pPr/>
              <a:t>40</a:t>
            </a:fld>
            <a:endParaRPr lang="de-DE" dirty="0"/>
          </a:p>
        </p:txBody>
      </p:sp>
      <p:sp>
        <p:nvSpPr>
          <p:cNvPr id="5" name="矩形 4">
            <a:extLst>
              <a:ext uri="{FF2B5EF4-FFF2-40B4-BE49-F238E27FC236}">
                <a16:creationId xmlns:a16="http://schemas.microsoft.com/office/drawing/2014/main" id="{B889E79F-6512-F941-B5E5-B77BA71927C3}"/>
              </a:ext>
            </a:extLst>
          </p:cNvPr>
          <p:cNvSpPr/>
          <p:nvPr/>
        </p:nvSpPr>
        <p:spPr>
          <a:xfrm>
            <a:off x="733762" y="3572932"/>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6" name="矩形 5">
            <a:extLst>
              <a:ext uri="{FF2B5EF4-FFF2-40B4-BE49-F238E27FC236}">
                <a16:creationId xmlns:a16="http://schemas.microsoft.com/office/drawing/2014/main" id="{2C7B50B0-5A4A-7B4D-AB6F-524669ACFDC5}"/>
              </a:ext>
            </a:extLst>
          </p:cNvPr>
          <p:cNvSpPr/>
          <p:nvPr/>
        </p:nvSpPr>
        <p:spPr>
          <a:xfrm>
            <a:off x="733762" y="3973725"/>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7" name="矩形 6">
            <a:extLst>
              <a:ext uri="{FF2B5EF4-FFF2-40B4-BE49-F238E27FC236}">
                <a16:creationId xmlns:a16="http://schemas.microsoft.com/office/drawing/2014/main" id="{30D6F5DC-492F-4D40-82EC-6161EC70F963}"/>
              </a:ext>
            </a:extLst>
          </p:cNvPr>
          <p:cNvSpPr/>
          <p:nvPr/>
        </p:nvSpPr>
        <p:spPr>
          <a:xfrm>
            <a:off x="733762" y="4374518"/>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8" name="矩形 7">
            <a:extLst>
              <a:ext uri="{FF2B5EF4-FFF2-40B4-BE49-F238E27FC236}">
                <a16:creationId xmlns:a16="http://schemas.microsoft.com/office/drawing/2014/main" id="{89338C74-F598-7645-8A9E-5F8DC932CF23}"/>
              </a:ext>
            </a:extLst>
          </p:cNvPr>
          <p:cNvSpPr/>
          <p:nvPr/>
        </p:nvSpPr>
        <p:spPr>
          <a:xfrm>
            <a:off x="733762" y="4775311"/>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9" name="矩形 8">
            <a:extLst>
              <a:ext uri="{FF2B5EF4-FFF2-40B4-BE49-F238E27FC236}">
                <a16:creationId xmlns:a16="http://schemas.microsoft.com/office/drawing/2014/main" id="{60546A72-8BD3-5043-9EF2-B162EEF658A1}"/>
              </a:ext>
            </a:extLst>
          </p:cNvPr>
          <p:cNvSpPr/>
          <p:nvPr/>
        </p:nvSpPr>
        <p:spPr>
          <a:xfrm>
            <a:off x="733762" y="5176104"/>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0D944315-1F68-264A-836E-34B1A5000AFA}"/>
              </a:ext>
            </a:extLst>
          </p:cNvPr>
          <p:cNvSpPr/>
          <p:nvPr/>
        </p:nvSpPr>
        <p:spPr>
          <a:xfrm>
            <a:off x="740110" y="5576897"/>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5838AC0D-7B0D-044F-ADB8-75F1755EFC2D}"/>
              </a:ext>
            </a:extLst>
          </p:cNvPr>
          <p:cNvSpPr/>
          <p:nvPr/>
        </p:nvSpPr>
        <p:spPr>
          <a:xfrm>
            <a:off x="740110" y="5977690"/>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B5639B0B-33A3-2247-95E1-B40CD576A8E2}"/>
              </a:ext>
            </a:extLst>
          </p:cNvPr>
          <p:cNvSpPr/>
          <p:nvPr/>
        </p:nvSpPr>
        <p:spPr>
          <a:xfrm>
            <a:off x="740110" y="6378482"/>
            <a:ext cx="732784" cy="153780"/>
          </a:xfrm>
          <a:prstGeom prst="rect">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13" name="右大括号 12">
            <a:extLst>
              <a:ext uri="{FF2B5EF4-FFF2-40B4-BE49-F238E27FC236}">
                <a16:creationId xmlns:a16="http://schemas.microsoft.com/office/drawing/2014/main" id="{C7FDA641-877D-964C-9818-33ED1FE572EB}"/>
              </a:ext>
            </a:extLst>
          </p:cNvPr>
          <p:cNvSpPr/>
          <p:nvPr/>
        </p:nvSpPr>
        <p:spPr>
          <a:xfrm>
            <a:off x="1888173" y="3555848"/>
            <a:ext cx="504056" cy="26551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D9CAA619-0827-4B47-9171-75C45A360767}"/>
                  </a:ext>
                </a:extLst>
              </p:cNvPr>
              <p:cNvSpPr txBox="1"/>
              <p:nvPr/>
            </p:nvSpPr>
            <p:spPr>
              <a:xfrm>
                <a:off x="2540310" y="3498986"/>
                <a:ext cx="87389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(0,1)</m:t>
                      </m:r>
                    </m:oMath>
                  </m:oMathPara>
                </a14:m>
                <a:endParaRPr kumimoji="1" lang="zh-CN" altLang="en-US" dirty="0"/>
              </a:p>
            </p:txBody>
          </p:sp>
        </mc:Choice>
        <mc:Fallback>
          <p:sp>
            <p:nvSpPr>
              <p:cNvPr id="14" name="文本框 13">
                <a:extLst>
                  <a:ext uri="{FF2B5EF4-FFF2-40B4-BE49-F238E27FC236}">
                    <a16:creationId xmlns:a16="http://schemas.microsoft.com/office/drawing/2014/main" id="{D9CAA619-0827-4B47-9171-75C45A360767}"/>
                  </a:ext>
                </a:extLst>
              </p:cNvPr>
              <p:cNvSpPr txBox="1">
                <a:spLocks noRot="1" noChangeAspect="1" noMove="1" noResize="1" noEditPoints="1" noAdjustHandles="1" noChangeArrowheads="1" noChangeShapeType="1" noTextEdit="1"/>
              </p:cNvSpPr>
              <p:nvPr/>
            </p:nvSpPr>
            <p:spPr>
              <a:xfrm>
                <a:off x="2540310" y="3498986"/>
                <a:ext cx="873894" cy="369332"/>
              </a:xfrm>
              <a:prstGeom prst="rect">
                <a:avLst/>
              </a:prstGeom>
              <a:blipFill>
                <a:blip r:embed="rId3"/>
                <a:stretch>
                  <a:fillRect b="-20000"/>
                </a:stretch>
              </a:blipFill>
            </p:spPr>
            <p:txBody>
              <a:bodyPr/>
              <a:lstStyle/>
              <a:p>
                <a:r>
                  <a:rPr lang="zh-CN" altLang="en-US">
                    <a:noFill/>
                  </a:rPr>
                  <a:t> </a:t>
                </a:r>
              </a:p>
            </p:txBody>
          </p:sp>
        </mc:Fallback>
      </mc:AlternateContent>
      <p:sp>
        <p:nvSpPr>
          <p:cNvPr id="15" name="右大括号 14">
            <a:extLst>
              <a:ext uri="{FF2B5EF4-FFF2-40B4-BE49-F238E27FC236}">
                <a16:creationId xmlns:a16="http://schemas.microsoft.com/office/drawing/2014/main" id="{EEDF9C1A-570B-0648-AABD-50C19E352D07}"/>
              </a:ext>
            </a:extLst>
          </p:cNvPr>
          <p:cNvSpPr/>
          <p:nvPr/>
        </p:nvSpPr>
        <p:spPr>
          <a:xfrm>
            <a:off x="1888173" y="3994749"/>
            <a:ext cx="504056" cy="93434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1657BFA4-F69E-1445-887F-17FA5C3857FC}"/>
                  </a:ext>
                </a:extLst>
              </p:cNvPr>
              <p:cNvSpPr txBox="1"/>
              <p:nvPr/>
            </p:nvSpPr>
            <p:spPr>
              <a:xfrm>
                <a:off x="2540310" y="4277254"/>
                <a:ext cx="87389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(1,3)</m:t>
                      </m:r>
                    </m:oMath>
                  </m:oMathPara>
                </a14:m>
                <a:endParaRPr kumimoji="1" lang="zh-CN" altLang="en-US" dirty="0"/>
              </a:p>
            </p:txBody>
          </p:sp>
        </mc:Choice>
        <mc:Fallback>
          <p:sp>
            <p:nvSpPr>
              <p:cNvPr id="16" name="文本框 15">
                <a:extLst>
                  <a:ext uri="{FF2B5EF4-FFF2-40B4-BE49-F238E27FC236}">
                    <a16:creationId xmlns:a16="http://schemas.microsoft.com/office/drawing/2014/main" id="{1657BFA4-F69E-1445-887F-17FA5C3857FC}"/>
                  </a:ext>
                </a:extLst>
              </p:cNvPr>
              <p:cNvSpPr txBox="1">
                <a:spLocks noRot="1" noChangeAspect="1" noMove="1" noResize="1" noEditPoints="1" noAdjustHandles="1" noChangeArrowheads="1" noChangeShapeType="1" noTextEdit="1"/>
              </p:cNvSpPr>
              <p:nvPr/>
            </p:nvSpPr>
            <p:spPr>
              <a:xfrm>
                <a:off x="2540310" y="4277254"/>
                <a:ext cx="873894" cy="369332"/>
              </a:xfrm>
              <a:prstGeom prst="rect">
                <a:avLst/>
              </a:prstGeom>
              <a:blipFill>
                <a:blip r:embed="rId4"/>
                <a:stretch>
                  <a:fillRect b="-20000"/>
                </a:stretch>
              </a:blipFill>
            </p:spPr>
            <p:txBody>
              <a:bodyPr/>
              <a:lstStyle/>
              <a:p>
                <a:r>
                  <a:rPr lang="zh-CN" altLang="en-US">
                    <a:noFill/>
                  </a:rPr>
                  <a:t> </a:t>
                </a:r>
              </a:p>
            </p:txBody>
          </p:sp>
        </mc:Fallback>
      </mc:AlternateContent>
      <p:sp>
        <p:nvSpPr>
          <p:cNvPr id="17" name="右大括号 16">
            <a:extLst>
              <a:ext uri="{FF2B5EF4-FFF2-40B4-BE49-F238E27FC236}">
                <a16:creationId xmlns:a16="http://schemas.microsoft.com/office/drawing/2014/main" id="{847E895E-65EC-7A4B-97A2-C8D480A282FD}"/>
              </a:ext>
            </a:extLst>
          </p:cNvPr>
          <p:cNvSpPr/>
          <p:nvPr/>
        </p:nvSpPr>
        <p:spPr>
          <a:xfrm>
            <a:off x="1888173" y="5204702"/>
            <a:ext cx="504056" cy="525975"/>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右大括号 17">
            <a:extLst>
              <a:ext uri="{FF2B5EF4-FFF2-40B4-BE49-F238E27FC236}">
                <a16:creationId xmlns:a16="http://schemas.microsoft.com/office/drawing/2014/main" id="{66B737C8-33D6-BC48-B066-3B1A7F363EA9}"/>
              </a:ext>
            </a:extLst>
          </p:cNvPr>
          <p:cNvSpPr/>
          <p:nvPr/>
        </p:nvSpPr>
        <p:spPr>
          <a:xfrm>
            <a:off x="1888173" y="6006287"/>
            <a:ext cx="504056" cy="525975"/>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AE5166A0-C75D-8B4F-A597-4B72C882D982}"/>
                  </a:ext>
                </a:extLst>
              </p:cNvPr>
              <p:cNvSpPr txBox="1"/>
              <p:nvPr/>
            </p:nvSpPr>
            <p:spPr>
              <a:xfrm>
                <a:off x="2540310" y="5252994"/>
                <a:ext cx="87389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(4,2)</m:t>
                      </m:r>
                    </m:oMath>
                  </m:oMathPara>
                </a14:m>
                <a:endParaRPr kumimoji="1" lang="zh-CN" altLang="en-US" dirty="0"/>
              </a:p>
            </p:txBody>
          </p:sp>
        </mc:Choice>
        <mc:Fallback>
          <p:sp>
            <p:nvSpPr>
              <p:cNvPr id="19" name="文本框 18">
                <a:extLst>
                  <a:ext uri="{FF2B5EF4-FFF2-40B4-BE49-F238E27FC236}">
                    <a16:creationId xmlns:a16="http://schemas.microsoft.com/office/drawing/2014/main" id="{AE5166A0-C75D-8B4F-A597-4B72C882D982}"/>
                  </a:ext>
                </a:extLst>
              </p:cNvPr>
              <p:cNvSpPr txBox="1">
                <a:spLocks noRot="1" noChangeAspect="1" noMove="1" noResize="1" noEditPoints="1" noAdjustHandles="1" noChangeArrowheads="1" noChangeShapeType="1" noTextEdit="1"/>
              </p:cNvSpPr>
              <p:nvPr/>
            </p:nvSpPr>
            <p:spPr>
              <a:xfrm>
                <a:off x="2540310" y="5252994"/>
                <a:ext cx="873894" cy="369332"/>
              </a:xfrm>
              <a:prstGeom prst="rect">
                <a:avLst/>
              </a:prstGeom>
              <a:blipFill>
                <a:blip r:embed="rId5"/>
                <a:stretch>
                  <a:fillRect b="-1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9E4EF332-D49E-5F48-BFD7-4C02B09981B2}"/>
                  </a:ext>
                </a:extLst>
              </p:cNvPr>
              <p:cNvSpPr txBox="1"/>
              <p:nvPr/>
            </p:nvSpPr>
            <p:spPr>
              <a:xfrm>
                <a:off x="2540310" y="6057690"/>
                <a:ext cx="87389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(6,2)</m:t>
                      </m:r>
                    </m:oMath>
                  </m:oMathPara>
                </a14:m>
                <a:endParaRPr kumimoji="1" lang="zh-CN" altLang="en-US" dirty="0"/>
              </a:p>
            </p:txBody>
          </p:sp>
        </mc:Choice>
        <mc:Fallback>
          <p:sp>
            <p:nvSpPr>
              <p:cNvPr id="20" name="文本框 19">
                <a:extLst>
                  <a:ext uri="{FF2B5EF4-FFF2-40B4-BE49-F238E27FC236}">
                    <a16:creationId xmlns:a16="http://schemas.microsoft.com/office/drawing/2014/main" id="{9E4EF332-D49E-5F48-BFD7-4C02B09981B2}"/>
                  </a:ext>
                </a:extLst>
              </p:cNvPr>
              <p:cNvSpPr txBox="1">
                <a:spLocks noRot="1" noChangeAspect="1" noMove="1" noResize="1" noEditPoints="1" noAdjustHandles="1" noChangeArrowheads="1" noChangeShapeType="1" noTextEdit="1"/>
              </p:cNvSpPr>
              <p:nvPr/>
            </p:nvSpPr>
            <p:spPr>
              <a:xfrm>
                <a:off x="2540310" y="6057690"/>
                <a:ext cx="873894" cy="369332"/>
              </a:xfrm>
              <a:prstGeom prst="rect">
                <a:avLst/>
              </a:prstGeom>
              <a:blipFill>
                <a:blip r:embed="rId6"/>
                <a:stretch>
                  <a:fillRect b="-20690"/>
                </a:stretch>
              </a:blipFill>
            </p:spPr>
            <p:txBody>
              <a:bodyPr/>
              <a:lstStyle/>
              <a:p>
                <a:r>
                  <a:rPr lang="zh-CN" altLang="en-US">
                    <a:noFill/>
                  </a:rPr>
                  <a:t> </a:t>
                </a:r>
              </a:p>
            </p:txBody>
          </p:sp>
        </mc:Fallback>
      </mc:AlternateContent>
      <p:sp>
        <p:nvSpPr>
          <p:cNvPr id="21" name="右大括号 20">
            <a:extLst>
              <a:ext uri="{FF2B5EF4-FFF2-40B4-BE49-F238E27FC236}">
                <a16:creationId xmlns:a16="http://schemas.microsoft.com/office/drawing/2014/main" id="{A7FF36DD-B7EB-AD4D-B243-DD8C39CC5BFF}"/>
              </a:ext>
            </a:extLst>
          </p:cNvPr>
          <p:cNvSpPr/>
          <p:nvPr/>
        </p:nvSpPr>
        <p:spPr>
          <a:xfrm>
            <a:off x="3517423" y="3555848"/>
            <a:ext cx="504056" cy="297389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B915D078-02EA-2B4A-8E14-95893F0CD6C1}"/>
                  </a:ext>
                </a:extLst>
              </p:cNvPr>
              <p:cNvSpPr txBox="1"/>
              <p:nvPr/>
            </p:nvSpPr>
            <p:spPr>
              <a:xfrm>
                <a:off x="168381" y="4929091"/>
                <a:ext cx="39466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zh-CN" b="1" i="0" smtClean="0">
                          <a:latin typeface="Cambria Math" panose="02040503050406030204" pitchFamily="18" charset="0"/>
                        </a:rPr>
                        <m:t>𝐡</m:t>
                      </m:r>
                    </m:oMath>
                  </m:oMathPara>
                </a14:m>
                <a:endParaRPr kumimoji="1" lang="zh-CN" altLang="en-US" b="1" dirty="0"/>
              </a:p>
            </p:txBody>
          </p:sp>
        </mc:Choice>
        <mc:Fallback>
          <p:sp>
            <p:nvSpPr>
              <p:cNvPr id="23" name="文本框 22">
                <a:extLst>
                  <a:ext uri="{FF2B5EF4-FFF2-40B4-BE49-F238E27FC236}">
                    <a16:creationId xmlns:a16="http://schemas.microsoft.com/office/drawing/2014/main" id="{B915D078-02EA-2B4A-8E14-95893F0CD6C1}"/>
                  </a:ext>
                </a:extLst>
              </p:cNvPr>
              <p:cNvSpPr txBox="1">
                <a:spLocks noRot="1" noChangeAspect="1" noMove="1" noResize="1" noEditPoints="1" noAdjustHandles="1" noChangeArrowheads="1" noChangeShapeType="1" noTextEdit="1"/>
              </p:cNvSpPr>
              <p:nvPr/>
            </p:nvSpPr>
            <p:spPr>
              <a:xfrm>
                <a:off x="168381" y="4929091"/>
                <a:ext cx="394660"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7FE16874-E382-A04A-BDAA-044BB8541D00}"/>
                  </a:ext>
                </a:extLst>
              </p:cNvPr>
              <p:cNvSpPr txBox="1"/>
              <p:nvPr/>
            </p:nvSpPr>
            <p:spPr>
              <a:xfrm>
                <a:off x="4124698" y="4581128"/>
                <a:ext cx="3031599" cy="923330"/>
              </a:xfrm>
              <a:prstGeom prst="rect">
                <a:avLst/>
              </a:prstGeom>
              <a:noFill/>
            </p:spPr>
            <p:txBody>
              <a:bodyPr wrap="none" rtlCol="0">
                <a:spAutoFit/>
              </a:bodyPr>
              <a:lstStyle/>
              <a:p>
                <a:r>
                  <a:rPr kumimoji="1" lang="en-US" altLang="zh-CN" b="0"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i="1" smtClean="0">
                            <a:latin typeface="Cambria Math" panose="02040503050406030204" pitchFamily="18" charset="0"/>
                          </a:rPr>
                          <m:t>𝒥</m:t>
                        </m:r>
                      </m:e>
                      <m:sub>
                        <m:r>
                          <a:rPr kumimoji="1" lang="en-US" altLang="zh-CN" b="0" i="1" smtClean="0">
                            <a:latin typeface="Cambria Math" panose="02040503050406030204" pitchFamily="18" charset="0"/>
                          </a:rPr>
                          <m:t>h</m:t>
                        </m:r>
                      </m:sub>
                    </m:sSub>
                    <m:d>
                      <m:dPr>
                        <m:ctrlPr>
                          <a:rPr kumimoji="1" lang="en-US" altLang="zh-CN" b="0" i="1" smtClean="0">
                            <a:latin typeface="Cambria Math" panose="02040503050406030204" pitchFamily="18" charset="0"/>
                          </a:rPr>
                        </m:ctrlPr>
                      </m:dPr>
                      <m:e>
                        <m:r>
                          <a:rPr kumimoji="1" lang="en-US" altLang="zh-CN" b="1" i="0" smtClean="0">
                            <a:latin typeface="Cambria Math" panose="02040503050406030204" pitchFamily="18" charset="0"/>
                          </a:rPr>
                          <m:t>𝐡</m:t>
                        </m:r>
                        <m:r>
                          <a:rPr kumimoji="1" lang="en-US" altLang="zh-CN" b="0" i="1" smtClean="0">
                            <a:latin typeface="Cambria Math" panose="02040503050406030204" pitchFamily="18" charset="0"/>
                          </a:rPr>
                          <m:t>,</m:t>
                        </m:r>
                        <m:r>
                          <a:rPr kumimoji="1" lang="en-US" altLang="zh-CN" b="1" i="0" smtClean="0">
                            <a:latin typeface="Cambria Math" panose="02040503050406030204" pitchFamily="18" charset="0"/>
                          </a:rPr>
                          <m:t>𝐬</m:t>
                        </m:r>
                      </m:e>
                    </m:d>
                    <m:r>
                      <a:rPr kumimoji="1" lang="en-US" altLang="zh-CN" b="0" i="1" smtClean="0">
                        <a:latin typeface="Cambria Math" panose="02040503050406030204" pitchFamily="18" charset="0"/>
                      </a:rPr>
                      <m:t>=</m:t>
                    </m:r>
                    <m:nary>
                      <m:naryPr>
                        <m:chr m:val="∑"/>
                        <m:subHide m:val="on"/>
                        <m:supHide m:val="on"/>
                        <m:ctrlPr>
                          <a:rPr kumimoji="1" lang="en-US" altLang="zh-CN" b="0" i="1" smtClean="0">
                            <a:latin typeface="Cambria Math" panose="02040503050406030204" pitchFamily="18" charset="0"/>
                          </a:rPr>
                        </m:ctrlPr>
                      </m:naryPr>
                      <m:sub/>
                      <m:sup/>
                      <m:e>
                        <m:r>
                          <a:rPr kumimoji="1" lang="en-US" altLang="zh-CN" b="0" i="1" smtClean="0">
                            <a:latin typeface="Cambria Math" panose="02040503050406030204" pitchFamily="18" charset="0"/>
                          </a:rPr>
                          <m:t>𝐿</m:t>
                        </m:r>
                      </m:e>
                    </m:nary>
                  </m:oMath>
                </a14:m>
                <a:r>
                  <a:rPr kumimoji="1" lang="en-US" altLang="zh-CN" dirty="0"/>
                  <a:t>,</a:t>
                </a:r>
              </a:p>
              <a:p>
                <a:r>
                  <a:rPr kumimoji="1" lang="en-US" altLang="zh-CN" dirty="0"/>
                  <a:t>given </a:t>
                </a:r>
                <a:r>
                  <a:rPr kumimoji="1" lang="en-US" altLang="zh-CN" dirty="0" err="1"/>
                  <a:t>downsample</a:t>
                </a:r>
                <a:r>
                  <a:rPr kumimoji="1" lang="en-US" altLang="zh-CN" dirty="0"/>
                  <a:t> scheme </a:t>
                </a:r>
              </a:p>
              <a:p>
                <a:r>
                  <a:rPr kumimoji="1" lang="en-US" altLang="zh-CN" b="1" dirty="0"/>
                  <a:t> </a:t>
                </a:r>
                <a14:m>
                  <m:oMath xmlns:m="http://schemas.openxmlformats.org/officeDocument/2006/math">
                    <m:r>
                      <a:rPr kumimoji="1" lang="en-US" altLang="zh-CN" b="1" i="0" smtClean="0">
                        <a:latin typeface="Cambria Math" panose="02040503050406030204" pitchFamily="18" charset="0"/>
                      </a:rPr>
                      <m:t>𝐬</m:t>
                    </m:r>
                    <m:r>
                      <a:rPr kumimoji="1" lang="en-US" altLang="zh-CN" b="0" i="1" smtClean="0">
                        <a:latin typeface="Cambria Math" panose="02040503050406030204" pitchFamily="18" charset="0"/>
                      </a:rPr>
                      <m:t>=[1,3,2,2]</m:t>
                    </m:r>
                  </m:oMath>
                </a14:m>
                <a:endParaRPr kumimoji="1" lang="zh-CN" altLang="en-US" dirty="0"/>
              </a:p>
            </p:txBody>
          </p:sp>
        </mc:Choice>
        <mc:Fallback>
          <p:sp>
            <p:nvSpPr>
              <p:cNvPr id="24" name="文本框 23">
                <a:extLst>
                  <a:ext uri="{FF2B5EF4-FFF2-40B4-BE49-F238E27FC236}">
                    <a16:creationId xmlns:a16="http://schemas.microsoft.com/office/drawing/2014/main" id="{7FE16874-E382-A04A-BDAA-044BB8541D00}"/>
                  </a:ext>
                </a:extLst>
              </p:cNvPr>
              <p:cNvSpPr txBox="1">
                <a:spLocks noRot="1" noChangeAspect="1" noMove="1" noResize="1" noEditPoints="1" noAdjustHandles="1" noChangeArrowheads="1" noChangeShapeType="1" noTextEdit="1"/>
              </p:cNvSpPr>
              <p:nvPr/>
            </p:nvSpPr>
            <p:spPr>
              <a:xfrm>
                <a:off x="4124698" y="4581128"/>
                <a:ext cx="3031599" cy="923330"/>
              </a:xfrm>
              <a:prstGeom prst="rect">
                <a:avLst/>
              </a:prstGeom>
              <a:blipFill>
                <a:blip r:embed="rId8"/>
                <a:stretch>
                  <a:fillRect l="-1667" t="-43243" r="-833" b="-94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FA06D08F-FFED-9040-A072-157F6A4F6D0F}"/>
                  </a:ext>
                </a:extLst>
              </p:cNvPr>
              <p:cNvSpPr txBox="1"/>
              <p:nvPr/>
            </p:nvSpPr>
            <p:spPr>
              <a:xfrm>
                <a:off x="4655840" y="2589293"/>
                <a:ext cx="5118324" cy="48122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𝑑</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𝑗</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𝑖</m:t>
                          </m:r>
                        </m:e>
                      </m:d>
                      <m:r>
                        <a:rPr kumimoji="1" lang="en-US" altLang="zh-CN" sz="2400" b="0" i="1" smtClean="0">
                          <a:latin typeface="Cambria Math" panose="02040503050406030204" pitchFamily="18" charset="0"/>
                        </a:rPr>
                        <m:t>=</m:t>
                      </m:r>
                      <m:func>
                        <m:funcPr>
                          <m:ctrlPr>
                            <a:rPr kumimoji="1" lang="en-US" altLang="zh-CN" sz="2400" b="0" i="1" smtClean="0">
                              <a:latin typeface="Cambria Math" panose="02040503050406030204" pitchFamily="18" charset="0"/>
                            </a:rPr>
                          </m:ctrlPr>
                        </m:funcPr>
                        <m:fName>
                          <m:limLow>
                            <m:limLowPr>
                              <m:ctrlPr>
                                <a:rPr kumimoji="1" lang="en-US" altLang="zh-CN" sz="2400" b="0" i="1" smtClean="0">
                                  <a:latin typeface="Cambria Math" panose="02040503050406030204" pitchFamily="18" charset="0"/>
                                </a:rPr>
                              </m:ctrlPr>
                            </m:limLowPr>
                            <m:e>
                              <m:r>
                                <m:rPr>
                                  <m:sty m:val="p"/>
                                </m:rPr>
                                <a:rPr kumimoji="1" lang="en-US" altLang="zh-CN" sz="2400" b="0" i="0" smtClean="0">
                                  <a:latin typeface="Cambria Math" panose="02040503050406030204" pitchFamily="18" charset="0"/>
                                </a:rPr>
                                <m:t>min</m:t>
                              </m:r>
                            </m:e>
                            <m:lim>
                              <m:r>
                                <a:rPr kumimoji="1" lang="en-US" altLang="zh-CN" sz="2400" b="0" i="1" smtClean="0">
                                  <a:latin typeface="Cambria Math" panose="02040503050406030204" pitchFamily="18" charset="0"/>
                                </a:rPr>
                                <m:t>1</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𝑠</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𝑈</m:t>
                              </m:r>
                            </m:lim>
                          </m:limLow>
                        </m:fName>
                        <m:e>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𝑑</m:t>
                              </m:r>
                              <m:d>
                                <m:dPr>
                                  <m:begChr m:val="["/>
                                  <m:endChr m:val="]"/>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𝑗</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𝑠</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rPr>
                                    <m:t>−1</m:t>
                                  </m:r>
                                </m:e>
                              </m:d>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𝐿</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𝑗</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𝑠</m:t>
                                  </m:r>
                                </m:e>
                              </m:d>
                            </m:e>
                          </m:d>
                        </m:e>
                      </m:func>
                    </m:oMath>
                  </m:oMathPara>
                </a14:m>
                <a:endParaRPr kumimoji="1" lang="zh-CN" altLang="en-US" sz="2400" dirty="0"/>
              </a:p>
            </p:txBody>
          </p:sp>
        </mc:Choice>
        <mc:Fallback>
          <p:sp>
            <p:nvSpPr>
              <p:cNvPr id="25" name="文本框 24">
                <a:extLst>
                  <a:ext uri="{FF2B5EF4-FFF2-40B4-BE49-F238E27FC236}">
                    <a16:creationId xmlns:a16="http://schemas.microsoft.com/office/drawing/2014/main" id="{FA06D08F-FFED-9040-A072-157F6A4F6D0F}"/>
                  </a:ext>
                </a:extLst>
              </p:cNvPr>
              <p:cNvSpPr txBox="1">
                <a:spLocks noRot="1" noChangeAspect="1" noMove="1" noResize="1" noEditPoints="1" noAdjustHandles="1" noChangeArrowheads="1" noChangeShapeType="1" noTextEdit="1"/>
              </p:cNvSpPr>
              <p:nvPr/>
            </p:nvSpPr>
            <p:spPr>
              <a:xfrm>
                <a:off x="4655840" y="2589293"/>
                <a:ext cx="5118324" cy="481222"/>
              </a:xfrm>
              <a:prstGeom prst="rect">
                <a:avLst/>
              </a:prstGeom>
              <a:blipFill>
                <a:blip r:embed="rId9"/>
                <a:stretch>
                  <a:fillRect l="-990"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圆角矩形标注 25">
                <a:extLst>
                  <a:ext uri="{FF2B5EF4-FFF2-40B4-BE49-F238E27FC236}">
                    <a16:creationId xmlns:a16="http://schemas.microsoft.com/office/drawing/2014/main" id="{9DC51322-DF93-AA45-8AA9-5FD813CA82F8}"/>
                  </a:ext>
                </a:extLst>
              </p:cNvPr>
              <p:cNvSpPr/>
              <p:nvPr/>
            </p:nvSpPr>
            <p:spPr>
              <a:xfrm>
                <a:off x="8976320" y="3750871"/>
                <a:ext cx="2956663" cy="854041"/>
              </a:xfrm>
              <a:prstGeom prst="wedgeRoundRectCallout">
                <a:avLst>
                  <a:gd name="adj1" fmla="val -40124"/>
                  <a:gd name="adj2" fmla="val -1181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sym typeface="Wingdings" pitchFamily="2" charset="2"/>
                  </a:rPr>
                  <a:t>Merge the last </a:t>
                </a:r>
                <a14:m>
                  <m:oMath xmlns:m="http://schemas.openxmlformats.org/officeDocument/2006/math">
                    <m:r>
                      <a:rPr kumimoji="1" lang="en-US" altLang="zh-CN"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sym typeface="Wingdings" pitchFamily="2" charset="2"/>
                      </a:rPr>
                      <m:t>𝑠</m:t>
                    </m:r>
                  </m:oMath>
                </a14:m>
                <a:r>
                  <a:rPr kumimoji="1" lang="en-US" altLang="zh-CN" dirty="0">
                    <a:ln w="0"/>
                    <a:solidFill>
                      <a:schemeClr val="tx1"/>
                    </a:solidFill>
                    <a:effectLst>
                      <a:outerShdw blurRad="38100" dist="19050" dir="2700000" algn="tl" rotWithShape="0">
                        <a:schemeClr val="dk1">
                          <a:alpha val="40000"/>
                        </a:schemeClr>
                      </a:outerShdw>
                    </a:effectLst>
                    <a:sym typeface="Wingdings" pitchFamily="2" charset="2"/>
                  </a:rPr>
                  <a:t> frames. At most </a:t>
                </a:r>
                <a14:m>
                  <m:oMath xmlns:m="http://schemas.openxmlformats.org/officeDocument/2006/math">
                    <m:r>
                      <a:rPr kumimoji="1" lang="en-US" altLang="zh-CN"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sym typeface="Wingdings" pitchFamily="2" charset="2"/>
                      </a:rPr>
                      <m:t>𝑈</m:t>
                    </m:r>
                  </m:oMath>
                </a14:m>
                <a:r>
                  <a:rPr kumimoji="1" lang="en-US" altLang="zh-CN" dirty="0">
                    <a:ln w="0"/>
                    <a:solidFill>
                      <a:schemeClr val="tx1"/>
                    </a:solidFill>
                    <a:effectLst>
                      <a:outerShdw blurRad="38100" dist="19050" dir="2700000" algn="tl" rotWithShape="0">
                        <a:schemeClr val="dk1">
                          <a:alpha val="40000"/>
                        </a:schemeClr>
                      </a:outerShdw>
                    </a:effectLst>
                    <a:sym typeface="Wingdings" pitchFamily="2" charset="2"/>
                  </a:rPr>
                  <a:t> frames.</a:t>
                </a:r>
              </a:p>
            </p:txBody>
          </p:sp>
        </mc:Choice>
        <mc:Fallback>
          <p:sp>
            <p:nvSpPr>
              <p:cNvPr id="26" name="圆角矩形标注 25">
                <a:extLst>
                  <a:ext uri="{FF2B5EF4-FFF2-40B4-BE49-F238E27FC236}">
                    <a16:creationId xmlns:a16="http://schemas.microsoft.com/office/drawing/2014/main" id="{9DC51322-DF93-AA45-8AA9-5FD813CA82F8}"/>
                  </a:ext>
                </a:extLst>
              </p:cNvPr>
              <p:cNvSpPr>
                <a:spLocks noRot="1" noChangeAspect="1" noMove="1" noResize="1" noEditPoints="1" noAdjustHandles="1" noChangeArrowheads="1" noChangeShapeType="1" noTextEdit="1"/>
              </p:cNvSpPr>
              <p:nvPr/>
            </p:nvSpPr>
            <p:spPr>
              <a:xfrm>
                <a:off x="8976320" y="3750871"/>
                <a:ext cx="2956663" cy="854041"/>
              </a:xfrm>
              <a:prstGeom prst="wedgeRoundRectCallout">
                <a:avLst>
                  <a:gd name="adj1" fmla="val -40124"/>
                  <a:gd name="adj2" fmla="val -118140"/>
                  <a:gd name="adj3" fmla="val 16667"/>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1DF51EE5-540E-DF41-9758-D511D34ED7B7}"/>
                  </a:ext>
                </a:extLst>
              </p:cNvPr>
              <p:cNvSpPr txBox="1"/>
              <p:nvPr/>
            </p:nvSpPr>
            <p:spPr>
              <a:xfrm>
                <a:off x="196970" y="6517199"/>
                <a:ext cx="916789" cy="307777"/>
              </a:xfrm>
              <a:prstGeom prst="rect">
                <a:avLst/>
              </a:prstGeom>
              <a:noFill/>
            </p:spPr>
            <p:txBody>
              <a:bodyPr wrap="none" rtlCol="0">
                <a:spAutoFit/>
              </a:bodyPr>
              <a:lstStyle/>
              <a:p>
                <a14:m>
                  <m:oMath xmlns:m="http://schemas.openxmlformats.org/officeDocument/2006/math">
                    <m:r>
                      <a:rPr kumimoji="1" lang="en-US" altLang="zh-CN" sz="1400" b="0" i="1" smtClean="0">
                        <a:latin typeface="Cambria Math" panose="02040503050406030204" pitchFamily="18" charset="0"/>
                      </a:rPr>
                      <m:t>𝑁</m:t>
                    </m:r>
                  </m:oMath>
                </a14:m>
                <a:r>
                  <a:rPr kumimoji="1" lang="en-US" altLang="zh-CN" sz="1400" dirty="0"/>
                  <a:t> frames</a:t>
                </a:r>
                <a:endParaRPr kumimoji="1" lang="zh-CN" altLang="en-US" sz="1400" dirty="0"/>
              </a:p>
            </p:txBody>
          </p:sp>
        </mc:Choice>
        <mc:Fallback>
          <p:sp>
            <p:nvSpPr>
              <p:cNvPr id="28" name="文本框 27">
                <a:extLst>
                  <a:ext uri="{FF2B5EF4-FFF2-40B4-BE49-F238E27FC236}">
                    <a16:creationId xmlns:a16="http://schemas.microsoft.com/office/drawing/2014/main" id="{1DF51EE5-540E-DF41-9758-D511D34ED7B7}"/>
                  </a:ext>
                </a:extLst>
              </p:cNvPr>
              <p:cNvSpPr txBox="1">
                <a:spLocks noRot="1" noChangeAspect="1" noMove="1" noResize="1" noEditPoints="1" noAdjustHandles="1" noChangeArrowheads="1" noChangeShapeType="1" noTextEdit="1"/>
              </p:cNvSpPr>
              <p:nvPr/>
            </p:nvSpPr>
            <p:spPr>
              <a:xfrm>
                <a:off x="196970" y="6517199"/>
                <a:ext cx="916789" cy="307777"/>
              </a:xfrm>
              <a:prstGeom prst="rect">
                <a:avLst/>
              </a:prstGeom>
              <a:blipFill>
                <a:blip r:embed="rId11"/>
                <a:stretch>
                  <a:fillRect t="-4000" r="-1370"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353847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993B2-A874-0946-8D08-2D933691E5F7}"/>
              </a:ext>
            </a:extLst>
          </p:cNvPr>
          <p:cNvSpPr>
            <a:spLocks noGrp="1"/>
          </p:cNvSpPr>
          <p:nvPr>
            <p:ph type="title"/>
          </p:nvPr>
        </p:nvSpPr>
        <p:spPr/>
        <p:txBody>
          <a:bodyPr/>
          <a:lstStyle/>
          <a:p>
            <a:r>
              <a:rPr kumimoji="1" lang="en-US" altLang="zh-CN" dirty="0" err="1"/>
              <a:t>CodecSlime</a:t>
            </a:r>
            <a:r>
              <a:rPr kumimoji="1" lang="en-US" altLang="zh-CN" dirty="0"/>
              <a:t>: DP-based Dynamic </a:t>
            </a:r>
            <a:r>
              <a:rPr kumimoji="1" lang="en-US" altLang="zh-CN" dirty="0" err="1"/>
              <a:t>Downsampling</a:t>
            </a:r>
            <a:endParaRPr kumimoji="1" lang="zh-CN" altLang="en-US" dirty="0"/>
          </a:p>
        </p:txBody>
      </p:sp>
      <p:sp>
        <p:nvSpPr>
          <p:cNvPr id="3" name="内容占位符 2">
            <a:extLst>
              <a:ext uri="{FF2B5EF4-FFF2-40B4-BE49-F238E27FC236}">
                <a16:creationId xmlns:a16="http://schemas.microsoft.com/office/drawing/2014/main" id="{12AFC82E-F063-2348-8A8A-D0CE440AB4C0}"/>
              </a:ext>
            </a:extLst>
          </p:cNvPr>
          <p:cNvSpPr>
            <a:spLocks noGrp="1"/>
          </p:cNvSpPr>
          <p:nvPr>
            <p:ph idx="1"/>
          </p:nvPr>
        </p:nvSpPr>
        <p:spPr/>
        <p:txBody>
          <a:bodyPr/>
          <a:lstStyle/>
          <a:p>
            <a:r>
              <a:rPr kumimoji="1" lang="en-US" altLang="zh-CN" dirty="0"/>
              <a:t>Staged training process: </a:t>
            </a:r>
            <a:r>
              <a:rPr kumimoji="1" lang="en-US" altLang="zh-CN" i="1" dirty="0"/>
              <a:t>Melt-and-Cool</a:t>
            </a:r>
          </a:p>
          <a:p>
            <a:r>
              <a:rPr kumimoji="1" lang="en-US" altLang="zh-CN" dirty="0"/>
              <a:t>Single-layer quantizer design</a:t>
            </a:r>
            <a:endParaRPr kumimoji="1" lang="zh-CN" altLang="en-US" dirty="0"/>
          </a:p>
        </p:txBody>
      </p:sp>
      <p:sp>
        <p:nvSpPr>
          <p:cNvPr id="4" name="灯片编号占位符 3">
            <a:extLst>
              <a:ext uri="{FF2B5EF4-FFF2-40B4-BE49-F238E27FC236}">
                <a16:creationId xmlns:a16="http://schemas.microsoft.com/office/drawing/2014/main" id="{2B07BA04-CDB7-5947-A1F8-B435BB6E341F}"/>
              </a:ext>
            </a:extLst>
          </p:cNvPr>
          <p:cNvSpPr>
            <a:spLocks noGrp="1"/>
          </p:cNvSpPr>
          <p:nvPr>
            <p:ph type="sldNum" sz="quarter" idx="12"/>
          </p:nvPr>
        </p:nvSpPr>
        <p:spPr/>
        <p:txBody>
          <a:bodyPr/>
          <a:lstStyle/>
          <a:p>
            <a:fld id="{E35E9E6D-B1E9-4F08-8E83-0E081C425F53}" type="slidenum">
              <a:rPr lang="de-DE" smtClean="0"/>
              <a:pPr/>
              <a:t>41</a:t>
            </a:fld>
            <a:endParaRPr lang="de-DE" dirty="0"/>
          </a:p>
        </p:txBody>
      </p:sp>
      <p:grpSp>
        <p:nvGrpSpPr>
          <p:cNvPr id="9" name="组合 8">
            <a:extLst>
              <a:ext uri="{FF2B5EF4-FFF2-40B4-BE49-F238E27FC236}">
                <a16:creationId xmlns:a16="http://schemas.microsoft.com/office/drawing/2014/main" id="{4162338D-F6B8-B643-8CF9-3601ABAB3E0A}"/>
              </a:ext>
            </a:extLst>
          </p:cNvPr>
          <p:cNvGrpSpPr/>
          <p:nvPr/>
        </p:nvGrpSpPr>
        <p:grpSpPr>
          <a:xfrm>
            <a:off x="462230" y="3303932"/>
            <a:ext cx="2899585" cy="2159545"/>
            <a:chOff x="885185" y="3303933"/>
            <a:chExt cx="2899585" cy="2159545"/>
          </a:xfrm>
        </p:grpSpPr>
        <p:pic>
          <p:nvPicPr>
            <p:cNvPr id="5" name="图片 4">
              <a:extLst>
                <a:ext uri="{FF2B5EF4-FFF2-40B4-BE49-F238E27FC236}">
                  <a16:creationId xmlns:a16="http://schemas.microsoft.com/office/drawing/2014/main" id="{695D4C29-047F-214F-A60B-D79347285D7F}"/>
                </a:ext>
              </a:extLst>
            </p:cNvPr>
            <p:cNvPicPr>
              <a:picLocks noChangeAspect="1"/>
            </p:cNvPicPr>
            <p:nvPr/>
          </p:nvPicPr>
          <p:blipFill rotWithShape="1">
            <a:blip r:embed="rId2"/>
            <a:srcRect t="13110"/>
            <a:stretch/>
          </p:blipFill>
          <p:spPr>
            <a:xfrm>
              <a:off x="885185" y="3303933"/>
              <a:ext cx="2899584" cy="2159545"/>
            </a:xfrm>
            <a:prstGeom prst="rect">
              <a:avLst/>
            </a:prstGeom>
          </p:spPr>
        </p:pic>
        <p:sp>
          <p:nvSpPr>
            <p:cNvPr id="8" name="矩形 7">
              <a:extLst>
                <a:ext uri="{FF2B5EF4-FFF2-40B4-BE49-F238E27FC236}">
                  <a16:creationId xmlns:a16="http://schemas.microsoft.com/office/drawing/2014/main" id="{1BCDD128-89E6-B044-B649-59EFD7A15290}"/>
                </a:ext>
              </a:extLst>
            </p:cNvPr>
            <p:cNvSpPr/>
            <p:nvPr/>
          </p:nvSpPr>
          <p:spPr>
            <a:xfrm>
              <a:off x="3503712" y="4653136"/>
              <a:ext cx="28105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合 15">
            <a:extLst>
              <a:ext uri="{FF2B5EF4-FFF2-40B4-BE49-F238E27FC236}">
                <a16:creationId xmlns:a16="http://schemas.microsoft.com/office/drawing/2014/main" id="{DA367BD6-8D89-A44B-B5CF-E07EACAA500D}"/>
              </a:ext>
            </a:extLst>
          </p:cNvPr>
          <p:cNvGrpSpPr/>
          <p:nvPr/>
        </p:nvGrpSpPr>
        <p:grpSpPr>
          <a:xfrm>
            <a:off x="5035253" y="3262429"/>
            <a:ext cx="2385272" cy="2242549"/>
            <a:chOff x="4511824" y="3262431"/>
            <a:chExt cx="2385272" cy="2242549"/>
          </a:xfrm>
        </p:grpSpPr>
        <p:grpSp>
          <p:nvGrpSpPr>
            <p:cNvPr id="11" name="组合 10">
              <a:extLst>
                <a:ext uri="{FF2B5EF4-FFF2-40B4-BE49-F238E27FC236}">
                  <a16:creationId xmlns:a16="http://schemas.microsoft.com/office/drawing/2014/main" id="{C136A165-395C-444D-A8AD-2C8D7AB1A700}"/>
                </a:ext>
              </a:extLst>
            </p:cNvPr>
            <p:cNvGrpSpPr/>
            <p:nvPr/>
          </p:nvGrpSpPr>
          <p:grpSpPr>
            <a:xfrm>
              <a:off x="4511824" y="3262431"/>
              <a:ext cx="2385272" cy="2242549"/>
              <a:chOff x="4511824" y="3262431"/>
              <a:chExt cx="2385272" cy="2242549"/>
            </a:xfrm>
          </p:grpSpPr>
          <p:pic>
            <p:nvPicPr>
              <p:cNvPr id="6" name="图片 5">
                <a:extLst>
                  <a:ext uri="{FF2B5EF4-FFF2-40B4-BE49-F238E27FC236}">
                    <a16:creationId xmlns:a16="http://schemas.microsoft.com/office/drawing/2014/main" id="{22383541-63C0-6D4C-8DA8-A1FAF6A6519F}"/>
                  </a:ext>
                </a:extLst>
              </p:cNvPr>
              <p:cNvPicPr>
                <a:picLocks noChangeAspect="1"/>
              </p:cNvPicPr>
              <p:nvPr/>
            </p:nvPicPr>
            <p:blipFill>
              <a:blip r:embed="rId3"/>
              <a:stretch>
                <a:fillRect/>
              </a:stretch>
            </p:blipFill>
            <p:spPr>
              <a:xfrm>
                <a:off x="4599402" y="3262431"/>
                <a:ext cx="2297694" cy="2242549"/>
              </a:xfrm>
              <a:prstGeom prst="rect">
                <a:avLst/>
              </a:prstGeom>
            </p:spPr>
          </p:pic>
          <p:sp>
            <p:nvSpPr>
              <p:cNvPr id="10" name="矩形 9">
                <a:extLst>
                  <a:ext uri="{FF2B5EF4-FFF2-40B4-BE49-F238E27FC236}">
                    <a16:creationId xmlns:a16="http://schemas.microsoft.com/office/drawing/2014/main" id="{1EAA925D-B4D4-BA44-A36E-BBFDAAFC7644}"/>
                  </a:ext>
                </a:extLst>
              </p:cNvPr>
              <p:cNvSpPr/>
              <p:nvPr/>
            </p:nvSpPr>
            <p:spPr>
              <a:xfrm>
                <a:off x="4511824" y="3573016"/>
                <a:ext cx="281058" cy="42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矩形 11">
              <a:extLst>
                <a:ext uri="{FF2B5EF4-FFF2-40B4-BE49-F238E27FC236}">
                  <a16:creationId xmlns:a16="http://schemas.microsoft.com/office/drawing/2014/main" id="{A61ECA12-7A5A-9044-A3DE-3A4FA10FF50A}"/>
                </a:ext>
              </a:extLst>
            </p:cNvPr>
            <p:cNvSpPr/>
            <p:nvPr/>
          </p:nvSpPr>
          <p:spPr>
            <a:xfrm>
              <a:off x="4544242" y="4725144"/>
              <a:ext cx="399630" cy="42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4" name="组合 13">
            <a:extLst>
              <a:ext uri="{FF2B5EF4-FFF2-40B4-BE49-F238E27FC236}">
                <a16:creationId xmlns:a16="http://schemas.microsoft.com/office/drawing/2014/main" id="{7FA68A1D-865A-0940-BCB0-1A3DBAF98504}"/>
              </a:ext>
            </a:extLst>
          </p:cNvPr>
          <p:cNvGrpSpPr/>
          <p:nvPr/>
        </p:nvGrpSpPr>
        <p:grpSpPr>
          <a:xfrm>
            <a:off x="9384532" y="3240791"/>
            <a:ext cx="2616124" cy="2222686"/>
            <a:chOff x="7711728" y="3272362"/>
            <a:chExt cx="2616124" cy="2222686"/>
          </a:xfrm>
        </p:grpSpPr>
        <p:pic>
          <p:nvPicPr>
            <p:cNvPr id="7" name="图片 6">
              <a:extLst>
                <a:ext uri="{FF2B5EF4-FFF2-40B4-BE49-F238E27FC236}">
                  <a16:creationId xmlns:a16="http://schemas.microsoft.com/office/drawing/2014/main" id="{23A47811-3E2C-F94F-81E1-5B0AA21BBD07}"/>
                </a:ext>
              </a:extLst>
            </p:cNvPr>
            <p:cNvPicPr>
              <a:picLocks noChangeAspect="1"/>
            </p:cNvPicPr>
            <p:nvPr/>
          </p:nvPicPr>
          <p:blipFill>
            <a:blip r:embed="rId4"/>
            <a:stretch>
              <a:fillRect/>
            </a:stretch>
          </p:blipFill>
          <p:spPr>
            <a:xfrm>
              <a:off x="7711728" y="3272362"/>
              <a:ext cx="2448272" cy="2222686"/>
            </a:xfrm>
            <a:prstGeom prst="rect">
              <a:avLst/>
            </a:prstGeom>
          </p:spPr>
        </p:pic>
        <p:sp>
          <p:nvSpPr>
            <p:cNvPr id="13" name="矩形 12">
              <a:extLst>
                <a:ext uri="{FF2B5EF4-FFF2-40B4-BE49-F238E27FC236}">
                  <a16:creationId xmlns:a16="http://schemas.microsoft.com/office/drawing/2014/main" id="{710E7791-12F6-3A4D-A281-390522B65E84}"/>
                </a:ext>
              </a:extLst>
            </p:cNvPr>
            <p:cNvSpPr/>
            <p:nvPr/>
          </p:nvSpPr>
          <p:spPr>
            <a:xfrm>
              <a:off x="9928222" y="3649875"/>
              <a:ext cx="399630" cy="42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 name="右箭头 14">
            <a:extLst>
              <a:ext uri="{FF2B5EF4-FFF2-40B4-BE49-F238E27FC236}">
                <a16:creationId xmlns:a16="http://schemas.microsoft.com/office/drawing/2014/main" id="{14878550-3D9B-7F4E-A401-6DB6F348F934}"/>
              </a:ext>
            </a:extLst>
          </p:cNvPr>
          <p:cNvSpPr/>
          <p:nvPr/>
        </p:nvSpPr>
        <p:spPr>
          <a:xfrm>
            <a:off x="3616625" y="3998557"/>
            <a:ext cx="1224136" cy="681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右箭头 16">
            <a:extLst>
              <a:ext uri="{FF2B5EF4-FFF2-40B4-BE49-F238E27FC236}">
                <a16:creationId xmlns:a16="http://schemas.microsoft.com/office/drawing/2014/main" id="{C556182D-B51B-1042-AB33-F219F2266D92}"/>
              </a:ext>
            </a:extLst>
          </p:cNvPr>
          <p:cNvSpPr/>
          <p:nvPr/>
        </p:nvSpPr>
        <p:spPr>
          <a:xfrm>
            <a:off x="7824692" y="4020883"/>
            <a:ext cx="1224136" cy="681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D0577297-58A6-BC4A-A7CF-D3FEADA5EA51}"/>
              </a:ext>
            </a:extLst>
          </p:cNvPr>
          <p:cNvSpPr txBox="1"/>
          <p:nvPr/>
        </p:nvSpPr>
        <p:spPr>
          <a:xfrm>
            <a:off x="462230" y="2729974"/>
            <a:ext cx="2988319" cy="400110"/>
          </a:xfrm>
          <a:prstGeom prst="rect">
            <a:avLst/>
          </a:prstGeom>
          <a:noFill/>
        </p:spPr>
        <p:txBody>
          <a:bodyPr wrap="none" rtlCol="0">
            <a:spAutoFit/>
          </a:bodyPr>
          <a:lstStyle/>
          <a:p>
            <a:r>
              <a:rPr kumimoji="1" lang="en-US" altLang="zh-CN" sz="2000" b="1" dirty="0"/>
              <a:t>Fixed frame rate model</a:t>
            </a:r>
            <a:endParaRPr kumimoji="1" lang="zh-CN" altLang="en-US" sz="2000" b="1" dirty="0"/>
          </a:p>
        </p:txBody>
      </p:sp>
      <p:sp>
        <p:nvSpPr>
          <p:cNvPr id="19" name="文本框 18">
            <a:extLst>
              <a:ext uri="{FF2B5EF4-FFF2-40B4-BE49-F238E27FC236}">
                <a16:creationId xmlns:a16="http://schemas.microsoft.com/office/drawing/2014/main" id="{2DED1161-C1E4-504E-8A66-3EAEE5E63E1A}"/>
              </a:ext>
            </a:extLst>
          </p:cNvPr>
          <p:cNvSpPr txBox="1"/>
          <p:nvPr/>
        </p:nvSpPr>
        <p:spPr>
          <a:xfrm>
            <a:off x="4680890" y="2416389"/>
            <a:ext cx="3181576" cy="707886"/>
          </a:xfrm>
          <a:prstGeom prst="rect">
            <a:avLst/>
          </a:prstGeom>
          <a:noFill/>
        </p:spPr>
        <p:txBody>
          <a:bodyPr wrap="square" rtlCol="0">
            <a:spAutoFit/>
          </a:bodyPr>
          <a:lstStyle/>
          <a:p>
            <a:r>
              <a:rPr kumimoji="1" lang="en-US" altLang="zh-CN" sz="2000" b="1" dirty="0"/>
              <a:t>VFR model for various </a:t>
            </a:r>
            <a:r>
              <a:rPr kumimoji="1" lang="en-US" altLang="zh-CN" sz="2000" b="1" dirty="0" err="1"/>
              <a:t>downsampling</a:t>
            </a:r>
            <a:r>
              <a:rPr kumimoji="1" lang="en-US" altLang="zh-CN" sz="2000" b="1" dirty="0"/>
              <a:t> schemes</a:t>
            </a:r>
            <a:endParaRPr kumimoji="1" lang="zh-CN" altLang="en-US" sz="2000" b="1" dirty="0"/>
          </a:p>
        </p:txBody>
      </p:sp>
      <p:sp>
        <p:nvSpPr>
          <p:cNvPr id="20" name="文本框 19">
            <a:extLst>
              <a:ext uri="{FF2B5EF4-FFF2-40B4-BE49-F238E27FC236}">
                <a16:creationId xmlns:a16="http://schemas.microsoft.com/office/drawing/2014/main" id="{1484D802-C047-6643-A7EF-B5D38C9BB54E}"/>
              </a:ext>
            </a:extLst>
          </p:cNvPr>
          <p:cNvSpPr txBox="1"/>
          <p:nvPr/>
        </p:nvSpPr>
        <p:spPr>
          <a:xfrm>
            <a:off x="8892952" y="2416389"/>
            <a:ext cx="3299048" cy="707886"/>
          </a:xfrm>
          <a:prstGeom prst="rect">
            <a:avLst/>
          </a:prstGeom>
          <a:noFill/>
        </p:spPr>
        <p:txBody>
          <a:bodyPr wrap="square" rtlCol="0">
            <a:spAutoFit/>
          </a:bodyPr>
          <a:lstStyle/>
          <a:p>
            <a:r>
              <a:rPr kumimoji="1" lang="en-US" altLang="zh-CN" sz="2000" b="1" dirty="0"/>
              <a:t>VFR model finetuned for a target frame rate</a:t>
            </a:r>
          </a:p>
        </p:txBody>
      </p:sp>
      <p:sp>
        <p:nvSpPr>
          <p:cNvPr id="21" name="文本框 20">
            <a:extLst>
              <a:ext uri="{FF2B5EF4-FFF2-40B4-BE49-F238E27FC236}">
                <a16:creationId xmlns:a16="http://schemas.microsoft.com/office/drawing/2014/main" id="{64AD3532-E24A-0F46-9CD8-A10EF6D460F5}"/>
              </a:ext>
            </a:extLst>
          </p:cNvPr>
          <p:cNvSpPr txBox="1"/>
          <p:nvPr/>
        </p:nvSpPr>
        <p:spPr>
          <a:xfrm>
            <a:off x="3744901" y="4662337"/>
            <a:ext cx="939681" cy="400110"/>
          </a:xfrm>
          <a:prstGeom prst="rect">
            <a:avLst/>
          </a:prstGeom>
          <a:noFill/>
        </p:spPr>
        <p:txBody>
          <a:bodyPr wrap="none" rtlCol="0">
            <a:spAutoFit/>
          </a:bodyPr>
          <a:lstStyle/>
          <a:p>
            <a:r>
              <a:rPr kumimoji="1" lang="en-US" altLang="zh-CN" sz="2000" b="1" i="1" dirty="0"/>
              <a:t>"Melt"</a:t>
            </a:r>
            <a:endParaRPr kumimoji="1" lang="zh-CN" altLang="en-US" sz="2000" b="1" i="1" dirty="0"/>
          </a:p>
        </p:txBody>
      </p:sp>
      <p:sp>
        <p:nvSpPr>
          <p:cNvPr id="22" name="文本框 21">
            <a:extLst>
              <a:ext uri="{FF2B5EF4-FFF2-40B4-BE49-F238E27FC236}">
                <a16:creationId xmlns:a16="http://schemas.microsoft.com/office/drawing/2014/main" id="{1E6FC763-B833-7642-B83A-C893A0D91AE2}"/>
              </a:ext>
            </a:extLst>
          </p:cNvPr>
          <p:cNvSpPr txBox="1"/>
          <p:nvPr/>
        </p:nvSpPr>
        <p:spPr>
          <a:xfrm>
            <a:off x="7643403" y="4653135"/>
            <a:ext cx="1667444" cy="707886"/>
          </a:xfrm>
          <a:prstGeom prst="rect">
            <a:avLst/>
          </a:prstGeom>
          <a:noFill/>
        </p:spPr>
        <p:txBody>
          <a:bodyPr wrap="none" rtlCol="0">
            <a:spAutoFit/>
          </a:bodyPr>
          <a:lstStyle/>
          <a:p>
            <a:pPr algn="ctr"/>
            <a:r>
              <a:rPr kumimoji="1" lang="en-US" altLang="zh-CN" sz="2000" b="1" i="1" dirty="0"/>
              <a:t>"Cool"</a:t>
            </a:r>
          </a:p>
          <a:p>
            <a:pPr algn="ctr"/>
            <a:r>
              <a:rPr kumimoji="1" lang="en-US" altLang="zh-CN" sz="2000" b="1" i="1" dirty="0"/>
              <a:t>w/ </a:t>
            </a:r>
            <a:r>
              <a:rPr kumimoji="1" lang="en-US" altLang="zh-CN" sz="2000" b="1" i="1" dirty="0" err="1"/>
              <a:t>ScheDFR</a:t>
            </a:r>
            <a:endParaRPr kumimoji="1" lang="zh-CN" altLang="en-US" sz="2000" b="1" i="1" dirty="0"/>
          </a:p>
        </p:txBody>
      </p:sp>
      <p:sp>
        <p:nvSpPr>
          <p:cNvPr id="23" name="圆角矩形标注 22">
            <a:extLst>
              <a:ext uri="{FF2B5EF4-FFF2-40B4-BE49-F238E27FC236}">
                <a16:creationId xmlns:a16="http://schemas.microsoft.com/office/drawing/2014/main" id="{DE2ACC94-B642-9C42-B2E5-3F461F00750B}"/>
              </a:ext>
            </a:extLst>
          </p:cNvPr>
          <p:cNvSpPr/>
          <p:nvPr/>
        </p:nvSpPr>
        <p:spPr>
          <a:xfrm>
            <a:off x="1742954" y="5753974"/>
            <a:ext cx="2956663" cy="854041"/>
          </a:xfrm>
          <a:prstGeom prst="wedgeRoundRectCallout">
            <a:avLst>
              <a:gd name="adj1" fmla="val 30934"/>
              <a:gd name="adj2" fmla="val -990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sym typeface="Wingdings" pitchFamily="2" charset="2"/>
              </a:rPr>
              <a:t>To adapt the model to VFR scenarios</a:t>
            </a:r>
          </a:p>
        </p:txBody>
      </p:sp>
      <p:sp>
        <p:nvSpPr>
          <p:cNvPr id="24" name="圆角矩形标注 23">
            <a:extLst>
              <a:ext uri="{FF2B5EF4-FFF2-40B4-BE49-F238E27FC236}">
                <a16:creationId xmlns:a16="http://schemas.microsoft.com/office/drawing/2014/main" id="{CE38942C-480C-F843-A2F4-15838979F039}"/>
              </a:ext>
            </a:extLst>
          </p:cNvPr>
          <p:cNvSpPr/>
          <p:nvPr/>
        </p:nvSpPr>
        <p:spPr>
          <a:xfrm>
            <a:off x="7185584" y="5782321"/>
            <a:ext cx="3263462" cy="854041"/>
          </a:xfrm>
          <a:prstGeom prst="wedgeRoundRectCallout">
            <a:avLst>
              <a:gd name="adj1" fmla="val -3674"/>
              <a:gd name="adj2" fmla="val -990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sym typeface="Wingdings" pitchFamily="2" charset="2"/>
              </a:rPr>
              <a:t>To adapt quantizer &amp; decoder to specific target rates</a:t>
            </a:r>
          </a:p>
        </p:txBody>
      </p:sp>
    </p:spTree>
    <p:extLst>
      <p:ext uri="{BB962C8B-B14F-4D97-AF65-F5344CB8AC3E}">
        <p14:creationId xmlns:p14="http://schemas.microsoft.com/office/powerpoint/2010/main" val="386642205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EDE39-5AAC-4047-9DEB-EE1F8B348FD9}"/>
              </a:ext>
            </a:extLst>
          </p:cNvPr>
          <p:cNvSpPr>
            <a:spLocks noGrp="1"/>
          </p:cNvSpPr>
          <p:nvPr>
            <p:ph type="title"/>
          </p:nvPr>
        </p:nvSpPr>
        <p:spPr/>
        <p:txBody>
          <a:bodyPr/>
          <a:lstStyle/>
          <a:p>
            <a:r>
              <a:rPr kumimoji="1" lang="en-US" altLang="zh-CN" dirty="0" err="1"/>
              <a:t>CodecSlime</a:t>
            </a:r>
            <a:r>
              <a:rPr kumimoji="1" lang="en-US" altLang="zh-CN" dirty="0"/>
              <a:t>: DP-based Dynamic </a:t>
            </a:r>
            <a:r>
              <a:rPr kumimoji="1" lang="en-US" altLang="zh-CN" dirty="0" err="1"/>
              <a:t>Downsampling</a:t>
            </a:r>
            <a:endParaRPr kumimoji="1"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A72E482-73E1-EB4D-BE56-D570607D4919}"/>
                  </a:ext>
                </a:extLst>
              </p:cNvPr>
              <p:cNvSpPr>
                <a:spLocks noGrp="1"/>
              </p:cNvSpPr>
              <p:nvPr>
                <p:ph idx="1"/>
              </p:nvPr>
            </p:nvSpPr>
            <p:spPr>
              <a:xfrm>
                <a:off x="609600" y="1206924"/>
                <a:ext cx="11055352" cy="1035617"/>
              </a:xfrm>
            </p:spPr>
            <p:txBody>
              <a:bodyPr/>
              <a:lstStyle/>
              <a:p>
                <a:r>
                  <a:rPr kumimoji="1" lang="en-US" altLang="zh-CN" dirty="0"/>
                  <a:t>The </a:t>
                </a:r>
                <a:r>
                  <a:rPr kumimoji="1" lang="en-US" altLang="zh-CN" i="1" dirty="0"/>
                  <a:t>Melt</a:t>
                </a:r>
                <a:r>
                  <a:rPr kumimoji="1" lang="en-US" altLang="zh-CN" dirty="0"/>
                  <a:t> stage randomly samples different </a:t>
                </a:r>
                <a:r>
                  <a:rPr kumimoji="1" lang="en-US" altLang="zh-CN" dirty="0" err="1"/>
                  <a:t>downsampling</a:t>
                </a:r>
                <a:r>
                  <a:rPr kumimoji="1" lang="en-US" altLang="zh-CN" dirty="0"/>
                  <a:t> schemes </a:t>
                </a:r>
                <a14:m>
                  <m:oMath xmlns:m="http://schemas.openxmlformats.org/officeDocument/2006/math">
                    <m:r>
                      <a:rPr kumimoji="1" lang="en-US" altLang="zh-CN" b="1" i="0" smtClean="0">
                        <a:latin typeface="Cambria Math" panose="02040503050406030204" pitchFamily="18" charset="0"/>
                      </a:rPr>
                      <m:t>𝐬</m:t>
                    </m:r>
                  </m:oMath>
                </a14:m>
                <a:r>
                  <a:rPr kumimoji="1" lang="en-US" altLang="zh-CN" dirty="0"/>
                  <a:t> for each </a:t>
                </a:r>
                <a:r>
                  <a:rPr kumimoji="1" lang="en-US" altLang="zh-CN" dirty="0" err="1"/>
                  <a:t>utt</a:t>
                </a:r>
                <a:r>
                  <a:rPr kumimoji="1" lang="en-US" altLang="zh-CN" dirty="0"/>
                  <a:t>.</a:t>
                </a:r>
              </a:p>
              <a:p>
                <a:r>
                  <a:rPr kumimoji="1" lang="en-US" altLang="zh-CN" b="1" dirty="0"/>
                  <a:t>Easy to hard: </a:t>
                </a:r>
                <a:r>
                  <a:rPr kumimoji="1" lang="en-US" altLang="zh-CN" dirty="0"/>
                  <a:t>no </a:t>
                </a:r>
                <a:r>
                  <a:rPr kumimoji="1" lang="en-US" altLang="zh-CN" dirty="0" err="1"/>
                  <a:t>downsampling</a:t>
                </a:r>
                <a:r>
                  <a:rPr kumimoji="1" lang="en-US" altLang="zh-CN" dirty="0"/>
                  <a:t> at first, gradually to a preset distribution of </a:t>
                </a:r>
                <a14:m>
                  <m:oMath xmlns:m="http://schemas.openxmlformats.org/officeDocument/2006/math">
                    <m:r>
                      <a:rPr kumimoji="1" lang="en-US" altLang="zh-CN" i="1" dirty="0">
                        <a:latin typeface="Cambria Math" panose="02040503050406030204" pitchFamily="18" charset="0"/>
                      </a:rPr>
                      <m:t>𝑠</m:t>
                    </m:r>
                  </m:oMath>
                </a14:m>
                <a:endParaRPr kumimoji="1" lang="en-US" altLang="zh-CN" b="1" i="1" dirty="0"/>
              </a:p>
              <a:p>
                <a:endParaRPr kumimoji="1" lang="zh-CN" altLang="en-US" b="1" dirty="0"/>
              </a:p>
            </p:txBody>
          </p:sp>
        </mc:Choice>
        <mc:Fallback>
          <p:sp>
            <p:nvSpPr>
              <p:cNvPr id="3" name="内容占位符 2">
                <a:extLst>
                  <a:ext uri="{FF2B5EF4-FFF2-40B4-BE49-F238E27FC236}">
                    <a16:creationId xmlns:a16="http://schemas.microsoft.com/office/drawing/2014/main" id="{9A72E482-73E1-EB4D-BE56-D570607D4919}"/>
                  </a:ext>
                </a:extLst>
              </p:cNvPr>
              <p:cNvSpPr>
                <a:spLocks noGrp="1" noRot="1" noChangeAspect="1" noMove="1" noResize="1" noEditPoints="1" noAdjustHandles="1" noChangeArrowheads="1" noChangeShapeType="1" noTextEdit="1"/>
              </p:cNvSpPr>
              <p:nvPr>
                <p:ph idx="1"/>
              </p:nvPr>
            </p:nvSpPr>
            <p:spPr>
              <a:xfrm>
                <a:off x="609600" y="1206924"/>
                <a:ext cx="11055352" cy="1035617"/>
              </a:xfrm>
              <a:blipFill>
                <a:blip r:embed="rId2"/>
                <a:stretch>
                  <a:fillRect l="-459" t="-243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C2736B7-0960-AA42-B99B-CF20659E00AF}"/>
              </a:ext>
            </a:extLst>
          </p:cNvPr>
          <p:cNvSpPr>
            <a:spLocks noGrp="1"/>
          </p:cNvSpPr>
          <p:nvPr>
            <p:ph type="sldNum" sz="quarter" idx="12"/>
          </p:nvPr>
        </p:nvSpPr>
        <p:spPr/>
        <p:txBody>
          <a:bodyPr/>
          <a:lstStyle/>
          <a:p>
            <a:fld id="{E35E9E6D-B1E9-4F08-8E83-0E081C425F53}" type="slidenum">
              <a:rPr lang="de-DE" smtClean="0"/>
              <a:pPr/>
              <a:t>42</a:t>
            </a:fld>
            <a:endParaRPr lang="de-DE" dirty="0"/>
          </a:p>
        </p:txBody>
      </p:sp>
      <p:grpSp>
        <p:nvGrpSpPr>
          <p:cNvPr id="5" name="组合 4">
            <a:extLst>
              <a:ext uri="{FF2B5EF4-FFF2-40B4-BE49-F238E27FC236}">
                <a16:creationId xmlns:a16="http://schemas.microsoft.com/office/drawing/2014/main" id="{9229DC66-D2D8-5F4D-B41F-7720CC119C0C}"/>
              </a:ext>
            </a:extLst>
          </p:cNvPr>
          <p:cNvGrpSpPr/>
          <p:nvPr/>
        </p:nvGrpSpPr>
        <p:grpSpPr>
          <a:xfrm>
            <a:off x="462230" y="3303932"/>
            <a:ext cx="2899585" cy="2159545"/>
            <a:chOff x="885185" y="3303933"/>
            <a:chExt cx="2899585" cy="2159545"/>
          </a:xfrm>
        </p:grpSpPr>
        <p:pic>
          <p:nvPicPr>
            <p:cNvPr id="6" name="图片 5">
              <a:extLst>
                <a:ext uri="{FF2B5EF4-FFF2-40B4-BE49-F238E27FC236}">
                  <a16:creationId xmlns:a16="http://schemas.microsoft.com/office/drawing/2014/main" id="{F456B7D9-8F0C-6A47-A7A2-4B11E8DA06BC}"/>
                </a:ext>
              </a:extLst>
            </p:cNvPr>
            <p:cNvPicPr>
              <a:picLocks noChangeAspect="1"/>
            </p:cNvPicPr>
            <p:nvPr/>
          </p:nvPicPr>
          <p:blipFill rotWithShape="1">
            <a:blip r:embed="rId3"/>
            <a:srcRect t="13110"/>
            <a:stretch/>
          </p:blipFill>
          <p:spPr>
            <a:xfrm>
              <a:off x="885185" y="3303933"/>
              <a:ext cx="2899584" cy="2159545"/>
            </a:xfrm>
            <a:prstGeom prst="rect">
              <a:avLst/>
            </a:prstGeom>
          </p:spPr>
        </p:pic>
        <p:sp>
          <p:nvSpPr>
            <p:cNvPr id="7" name="矩形 6">
              <a:extLst>
                <a:ext uri="{FF2B5EF4-FFF2-40B4-BE49-F238E27FC236}">
                  <a16:creationId xmlns:a16="http://schemas.microsoft.com/office/drawing/2014/main" id="{CC1F8782-53D3-FB47-A1D0-82E066E97415}"/>
                </a:ext>
              </a:extLst>
            </p:cNvPr>
            <p:cNvSpPr/>
            <p:nvPr/>
          </p:nvSpPr>
          <p:spPr>
            <a:xfrm>
              <a:off x="3503712" y="4653136"/>
              <a:ext cx="28105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 name="组合 7">
            <a:extLst>
              <a:ext uri="{FF2B5EF4-FFF2-40B4-BE49-F238E27FC236}">
                <a16:creationId xmlns:a16="http://schemas.microsoft.com/office/drawing/2014/main" id="{B38DA5CE-991C-7D4F-9C61-71F7BE7D000C}"/>
              </a:ext>
            </a:extLst>
          </p:cNvPr>
          <p:cNvGrpSpPr/>
          <p:nvPr/>
        </p:nvGrpSpPr>
        <p:grpSpPr>
          <a:xfrm>
            <a:off x="5035253" y="3262429"/>
            <a:ext cx="2385272" cy="2242549"/>
            <a:chOff x="4511824" y="3262431"/>
            <a:chExt cx="2385272" cy="2242549"/>
          </a:xfrm>
        </p:grpSpPr>
        <p:grpSp>
          <p:nvGrpSpPr>
            <p:cNvPr id="9" name="组合 8">
              <a:extLst>
                <a:ext uri="{FF2B5EF4-FFF2-40B4-BE49-F238E27FC236}">
                  <a16:creationId xmlns:a16="http://schemas.microsoft.com/office/drawing/2014/main" id="{B85EF1DE-4A75-6A4E-BD8E-5DBB482A564E}"/>
                </a:ext>
              </a:extLst>
            </p:cNvPr>
            <p:cNvGrpSpPr/>
            <p:nvPr/>
          </p:nvGrpSpPr>
          <p:grpSpPr>
            <a:xfrm>
              <a:off x="4511824" y="3262431"/>
              <a:ext cx="2385272" cy="2242549"/>
              <a:chOff x="4511824" y="3262431"/>
              <a:chExt cx="2385272" cy="2242549"/>
            </a:xfrm>
          </p:grpSpPr>
          <p:pic>
            <p:nvPicPr>
              <p:cNvPr id="11" name="图片 10">
                <a:extLst>
                  <a:ext uri="{FF2B5EF4-FFF2-40B4-BE49-F238E27FC236}">
                    <a16:creationId xmlns:a16="http://schemas.microsoft.com/office/drawing/2014/main" id="{DFDBBCEE-B898-594A-929E-48F9343045E8}"/>
                  </a:ext>
                </a:extLst>
              </p:cNvPr>
              <p:cNvPicPr>
                <a:picLocks noChangeAspect="1"/>
              </p:cNvPicPr>
              <p:nvPr/>
            </p:nvPicPr>
            <p:blipFill>
              <a:blip r:embed="rId4"/>
              <a:stretch>
                <a:fillRect/>
              </a:stretch>
            </p:blipFill>
            <p:spPr>
              <a:xfrm>
                <a:off x="4599402" y="3262431"/>
                <a:ext cx="2297694" cy="2242549"/>
              </a:xfrm>
              <a:prstGeom prst="rect">
                <a:avLst/>
              </a:prstGeom>
            </p:spPr>
          </p:pic>
          <p:sp>
            <p:nvSpPr>
              <p:cNvPr id="12" name="矩形 11">
                <a:extLst>
                  <a:ext uri="{FF2B5EF4-FFF2-40B4-BE49-F238E27FC236}">
                    <a16:creationId xmlns:a16="http://schemas.microsoft.com/office/drawing/2014/main" id="{2B3819AE-CC74-F346-AD17-0BE43E93CFCD}"/>
                  </a:ext>
                </a:extLst>
              </p:cNvPr>
              <p:cNvSpPr/>
              <p:nvPr/>
            </p:nvSpPr>
            <p:spPr>
              <a:xfrm>
                <a:off x="4511824" y="3573016"/>
                <a:ext cx="281058" cy="42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矩形 9">
              <a:extLst>
                <a:ext uri="{FF2B5EF4-FFF2-40B4-BE49-F238E27FC236}">
                  <a16:creationId xmlns:a16="http://schemas.microsoft.com/office/drawing/2014/main" id="{23707A4B-0781-C041-AFBD-65EE554FF46B}"/>
                </a:ext>
              </a:extLst>
            </p:cNvPr>
            <p:cNvSpPr/>
            <p:nvPr/>
          </p:nvSpPr>
          <p:spPr>
            <a:xfrm>
              <a:off x="4544242" y="4725144"/>
              <a:ext cx="399630" cy="42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右箭头 12">
            <a:extLst>
              <a:ext uri="{FF2B5EF4-FFF2-40B4-BE49-F238E27FC236}">
                <a16:creationId xmlns:a16="http://schemas.microsoft.com/office/drawing/2014/main" id="{F0FDDBB3-3E66-9E4A-8A0E-974497207F3F}"/>
              </a:ext>
            </a:extLst>
          </p:cNvPr>
          <p:cNvSpPr/>
          <p:nvPr/>
        </p:nvSpPr>
        <p:spPr>
          <a:xfrm>
            <a:off x="3616625" y="3998557"/>
            <a:ext cx="1224136" cy="681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A9FA6335-E5CA-6F47-99FF-9CF0F662B84C}"/>
              </a:ext>
            </a:extLst>
          </p:cNvPr>
          <p:cNvSpPr txBox="1"/>
          <p:nvPr/>
        </p:nvSpPr>
        <p:spPr>
          <a:xfrm>
            <a:off x="462230" y="2729974"/>
            <a:ext cx="2988319" cy="400110"/>
          </a:xfrm>
          <a:prstGeom prst="rect">
            <a:avLst/>
          </a:prstGeom>
          <a:noFill/>
        </p:spPr>
        <p:txBody>
          <a:bodyPr wrap="none" rtlCol="0">
            <a:spAutoFit/>
          </a:bodyPr>
          <a:lstStyle/>
          <a:p>
            <a:r>
              <a:rPr kumimoji="1" lang="en-US" altLang="zh-CN" sz="2000" b="1" dirty="0"/>
              <a:t>Fixed frame rate model</a:t>
            </a:r>
            <a:endParaRPr kumimoji="1" lang="zh-CN" altLang="en-US" sz="2000" b="1" dirty="0"/>
          </a:p>
        </p:txBody>
      </p:sp>
      <p:sp>
        <p:nvSpPr>
          <p:cNvPr id="15" name="文本框 14">
            <a:extLst>
              <a:ext uri="{FF2B5EF4-FFF2-40B4-BE49-F238E27FC236}">
                <a16:creationId xmlns:a16="http://schemas.microsoft.com/office/drawing/2014/main" id="{040CA01A-2C05-A045-89F7-511B4779F6A8}"/>
              </a:ext>
            </a:extLst>
          </p:cNvPr>
          <p:cNvSpPr txBox="1"/>
          <p:nvPr/>
        </p:nvSpPr>
        <p:spPr>
          <a:xfrm>
            <a:off x="4680890" y="2416389"/>
            <a:ext cx="3181576" cy="707886"/>
          </a:xfrm>
          <a:prstGeom prst="rect">
            <a:avLst/>
          </a:prstGeom>
          <a:noFill/>
        </p:spPr>
        <p:txBody>
          <a:bodyPr wrap="square" rtlCol="0">
            <a:spAutoFit/>
          </a:bodyPr>
          <a:lstStyle/>
          <a:p>
            <a:r>
              <a:rPr kumimoji="1" lang="en-US" altLang="zh-CN" sz="2000" b="1" dirty="0"/>
              <a:t>VFR model for various </a:t>
            </a:r>
            <a:r>
              <a:rPr kumimoji="1" lang="en-US" altLang="zh-CN" sz="2000" b="1" dirty="0" err="1"/>
              <a:t>downsampling</a:t>
            </a:r>
            <a:r>
              <a:rPr kumimoji="1" lang="en-US" altLang="zh-CN" sz="2000" b="1" dirty="0"/>
              <a:t> schemes</a:t>
            </a:r>
            <a:endParaRPr kumimoji="1" lang="zh-CN" altLang="en-US" sz="2000" b="1" dirty="0"/>
          </a:p>
        </p:txBody>
      </p:sp>
      <p:sp>
        <p:nvSpPr>
          <p:cNvPr id="16" name="文本框 15">
            <a:extLst>
              <a:ext uri="{FF2B5EF4-FFF2-40B4-BE49-F238E27FC236}">
                <a16:creationId xmlns:a16="http://schemas.microsoft.com/office/drawing/2014/main" id="{12D8F2DE-AE53-0C4E-81F5-ED5AE3402024}"/>
              </a:ext>
            </a:extLst>
          </p:cNvPr>
          <p:cNvSpPr txBox="1"/>
          <p:nvPr/>
        </p:nvSpPr>
        <p:spPr>
          <a:xfrm>
            <a:off x="3744901" y="4662337"/>
            <a:ext cx="939681" cy="400110"/>
          </a:xfrm>
          <a:prstGeom prst="rect">
            <a:avLst/>
          </a:prstGeom>
          <a:noFill/>
        </p:spPr>
        <p:txBody>
          <a:bodyPr wrap="none" rtlCol="0">
            <a:spAutoFit/>
          </a:bodyPr>
          <a:lstStyle/>
          <a:p>
            <a:r>
              <a:rPr kumimoji="1" lang="en-US" altLang="zh-CN" sz="2000" b="1" i="1" dirty="0"/>
              <a:t>"Melt"</a:t>
            </a:r>
            <a:endParaRPr kumimoji="1" lang="zh-CN" altLang="en-US" sz="2000" b="1" i="1" dirty="0"/>
          </a:p>
        </p:txBody>
      </p:sp>
      <p:sp>
        <p:nvSpPr>
          <p:cNvPr id="17" name="圆角矩形 16">
            <a:extLst>
              <a:ext uri="{FF2B5EF4-FFF2-40B4-BE49-F238E27FC236}">
                <a16:creationId xmlns:a16="http://schemas.microsoft.com/office/drawing/2014/main" id="{52B49713-7DBF-C84B-81DA-7C4ED299A419}"/>
              </a:ext>
            </a:extLst>
          </p:cNvPr>
          <p:cNvSpPr/>
          <p:nvPr/>
        </p:nvSpPr>
        <p:spPr>
          <a:xfrm>
            <a:off x="7950044" y="2601307"/>
            <a:ext cx="4050612" cy="325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n w="0"/>
                <a:solidFill>
                  <a:schemeClr val="tx1"/>
                </a:solidFill>
                <a:effectLst>
                  <a:outerShdw blurRad="38100" dist="19050" dir="2700000" algn="tl" rotWithShape="0">
                    <a:schemeClr val="dk1">
                      <a:alpha val="40000"/>
                    </a:schemeClr>
                  </a:outerShdw>
                </a:effectLst>
              </a:rPr>
              <a:t>Necessity</a:t>
            </a:r>
          </a:p>
          <a:p>
            <a:pPr algn="ctr"/>
            <a:endParaRPr kumimoji="1" lang="en-US" altLang="zh-CN" b="1" dirty="0">
              <a:ln w="0"/>
              <a:solidFill>
                <a:schemeClr val="tx1"/>
              </a:solidFill>
              <a:effectLst>
                <a:outerShdw blurRad="38100" dist="19050" dir="2700000" algn="tl" rotWithShape="0">
                  <a:schemeClr val="dk1">
                    <a:alpha val="40000"/>
                  </a:schemeClr>
                </a:outerShdw>
              </a:effectLst>
            </a:endParaRPr>
          </a:p>
          <a:p>
            <a:r>
              <a:rPr kumimoji="1" lang="en-US" altLang="zh-CN" dirty="0">
                <a:ln w="0"/>
                <a:solidFill>
                  <a:schemeClr val="tx1"/>
                </a:solidFill>
                <a:effectLst>
                  <a:outerShdw blurRad="38100" dist="19050" dir="2700000" algn="tl" rotWithShape="0">
                    <a:schemeClr val="dk1">
                      <a:alpha val="40000"/>
                    </a:schemeClr>
                  </a:outerShdw>
                </a:effectLst>
              </a:rPr>
              <a:t>The pairwise distance from a fixed-frame-rate model may not be sufficient for </a:t>
            </a:r>
            <a:r>
              <a:rPr kumimoji="1" lang="en-US" altLang="zh-CN" dirty="0" err="1">
                <a:ln w="0"/>
                <a:solidFill>
                  <a:schemeClr val="tx1"/>
                </a:solidFill>
                <a:effectLst>
                  <a:outerShdw blurRad="38100" dist="19050" dir="2700000" algn="tl" rotWithShape="0">
                    <a:schemeClr val="dk1">
                      <a:alpha val="40000"/>
                    </a:schemeClr>
                  </a:outerShdw>
                </a:effectLst>
              </a:rPr>
              <a:t>ScheDFR</a:t>
            </a:r>
            <a:r>
              <a:rPr kumimoji="1" lang="en-US" altLang="zh-CN" dirty="0">
                <a:ln w="0"/>
                <a:solidFill>
                  <a:schemeClr val="tx1"/>
                </a:solidFill>
                <a:effectLst>
                  <a:outerShdw blurRad="38100" dist="19050" dir="2700000" algn="tl" rotWithShape="0">
                    <a:schemeClr val="dk1">
                      <a:alpha val="40000"/>
                    </a:schemeClr>
                  </a:outerShdw>
                </a:effectLst>
              </a:rPr>
              <a:t>.</a:t>
            </a:r>
          </a:p>
          <a:p>
            <a:endParaRPr kumimoji="1" lang="en-US" altLang="zh-CN" dirty="0">
              <a:ln w="0"/>
              <a:solidFill>
                <a:schemeClr val="tx1"/>
              </a:solidFill>
              <a:effectLst>
                <a:outerShdw blurRad="38100" dist="19050" dir="2700000" algn="tl" rotWithShape="0">
                  <a:schemeClr val="dk1">
                    <a:alpha val="40000"/>
                  </a:schemeClr>
                </a:outerShdw>
              </a:effectLst>
            </a:endParaRPr>
          </a:p>
          <a:p>
            <a:r>
              <a:rPr kumimoji="1" lang="en-US" altLang="zh-CN" dirty="0">
                <a:ln w="0"/>
                <a:solidFill>
                  <a:schemeClr val="tx1"/>
                </a:solidFill>
                <a:effectLst>
                  <a:outerShdw blurRad="38100" dist="19050" dir="2700000" algn="tl" rotWithShape="0">
                    <a:schemeClr val="dk1">
                      <a:alpha val="40000"/>
                    </a:schemeClr>
                  </a:outerShdw>
                </a:effectLst>
              </a:rPr>
              <a:t>Explorations into VFR cases may inspire model to have this property.</a:t>
            </a:r>
          </a:p>
        </p:txBody>
      </p:sp>
    </p:spTree>
    <p:extLst>
      <p:ext uri="{BB962C8B-B14F-4D97-AF65-F5344CB8AC3E}">
        <p14:creationId xmlns:p14="http://schemas.microsoft.com/office/powerpoint/2010/main" val="135298084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EDE39-5AAC-4047-9DEB-EE1F8B348FD9}"/>
              </a:ext>
            </a:extLst>
          </p:cNvPr>
          <p:cNvSpPr>
            <a:spLocks noGrp="1"/>
          </p:cNvSpPr>
          <p:nvPr>
            <p:ph type="title"/>
          </p:nvPr>
        </p:nvSpPr>
        <p:spPr/>
        <p:txBody>
          <a:bodyPr/>
          <a:lstStyle/>
          <a:p>
            <a:r>
              <a:rPr kumimoji="1" lang="en-US" altLang="zh-CN" dirty="0" err="1"/>
              <a:t>CodecSlime</a:t>
            </a:r>
            <a:r>
              <a:rPr kumimoji="1" lang="en-US" altLang="zh-CN" dirty="0"/>
              <a:t>: DP-based Dynamic </a:t>
            </a:r>
            <a:r>
              <a:rPr kumimoji="1" lang="en-US" altLang="zh-CN" dirty="0" err="1"/>
              <a:t>Downsampling</a:t>
            </a:r>
            <a:endParaRPr kumimoji="1" lang="zh-CN" altLang="en-US" dirty="0"/>
          </a:p>
        </p:txBody>
      </p:sp>
      <p:sp>
        <p:nvSpPr>
          <p:cNvPr id="3" name="内容占位符 2">
            <a:extLst>
              <a:ext uri="{FF2B5EF4-FFF2-40B4-BE49-F238E27FC236}">
                <a16:creationId xmlns:a16="http://schemas.microsoft.com/office/drawing/2014/main" id="{9A72E482-73E1-EB4D-BE56-D570607D4919}"/>
              </a:ext>
            </a:extLst>
          </p:cNvPr>
          <p:cNvSpPr>
            <a:spLocks noGrp="1"/>
          </p:cNvSpPr>
          <p:nvPr>
            <p:ph idx="1"/>
          </p:nvPr>
        </p:nvSpPr>
        <p:spPr>
          <a:xfrm>
            <a:off x="568324" y="919460"/>
            <a:ext cx="11055352" cy="1397303"/>
          </a:xfrm>
        </p:spPr>
        <p:txBody>
          <a:bodyPr/>
          <a:lstStyle/>
          <a:p>
            <a:r>
              <a:rPr kumimoji="1" lang="en-US" altLang="zh-CN" dirty="0"/>
              <a:t>The </a:t>
            </a:r>
            <a:r>
              <a:rPr kumimoji="1" lang="en-US" altLang="zh-CN" i="1" dirty="0"/>
              <a:t>Cool</a:t>
            </a:r>
            <a:r>
              <a:rPr kumimoji="1" lang="en-US" altLang="zh-CN" dirty="0"/>
              <a:t> stage finetunes the model to focus on a target average frame rate (e.g. 40Hz)</a:t>
            </a:r>
          </a:p>
          <a:p>
            <a:r>
              <a:rPr kumimoji="1" lang="en-US" altLang="zh-CN" dirty="0"/>
              <a:t>Encoder is frozen</a:t>
            </a:r>
          </a:p>
          <a:p>
            <a:r>
              <a:rPr kumimoji="1" lang="en-US" altLang="zh-CN" dirty="0" err="1"/>
              <a:t>ScheDFR</a:t>
            </a:r>
            <a:r>
              <a:rPr kumimoji="1" lang="en-US" altLang="zh-CN" dirty="0"/>
              <a:t> is introduced in this stage</a:t>
            </a:r>
          </a:p>
          <a:p>
            <a:r>
              <a:rPr kumimoji="1" lang="en-US" altLang="zh-CN" dirty="0"/>
              <a:t>The finetuned model still has generalizability to other target frame rates</a:t>
            </a:r>
          </a:p>
        </p:txBody>
      </p:sp>
      <p:sp>
        <p:nvSpPr>
          <p:cNvPr id="4" name="灯片编号占位符 3">
            <a:extLst>
              <a:ext uri="{FF2B5EF4-FFF2-40B4-BE49-F238E27FC236}">
                <a16:creationId xmlns:a16="http://schemas.microsoft.com/office/drawing/2014/main" id="{4C2736B7-0960-AA42-B99B-CF20659E00AF}"/>
              </a:ext>
            </a:extLst>
          </p:cNvPr>
          <p:cNvSpPr>
            <a:spLocks noGrp="1"/>
          </p:cNvSpPr>
          <p:nvPr>
            <p:ph type="sldNum" sz="quarter" idx="12"/>
          </p:nvPr>
        </p:nvSpPr>
        <p:spPr/>
        <p:txBody>
          <a:bodyPr/>
          <a:lstStyle/>
          <a:p>
            <a:fld id="{E35E9E6D-B1E9-4F08-8E83-0E081C425F53}" type="slidenum">
              <a:rPr lang="de-DE" smtClean="0"/>
              <a:pPr/>
              <a:t>43</a:t>
            </a:fld>
            <a:endParaRPr lang="de-DE" dirty="0"/>
          </a:p>
        </p:txBody>
      </p:sp>
      <p:grpSp>
        <p:nvGrpSpPr>
          <p:cNvPr id="8" name="组合 7">
            <a:extLst>
              <a:ext uri="{FF2B5EF4-FFF2-40B4-BE49-F238E27FC236}">
                <a16:creationId xmlns:a16="http://schemas.microsoft.com/office/drawing/2014/main" id="{B38DA5CE-991C-7D4F-9C61-71F7BE7D000C}"/>
              </a:ext>
            </a:extLst>
          </p:cNvPr>
          <p:cNvGrpSpPr/>
          <p:nvPr/>
        </p:nvGrpSpPr>
        <p:grpSpPr>
          <a:xfrm>
            <a:off x="5035253" y="3262429"/>
            <a:ext cx="2385272" cy="2242549"/>
            <a:chOff x="4511824" y="3262431"/>
            <a:chExt cx="2385272" cy="2242549"/>
          </a:xfrm>
        </p:grpSpPr>
        <p:grpSp>
          <p:nvGrpSpPr>
            <p:cNvPr id="9" name="组合 8">
              <a:extLst>
                <a:ext uri="{FF2B5EF4-FFF2-40B4-BE49-F238E27FC236}">
                  <a16:creationId xmlns:a16="http://schemas.microsoft.com/office/drawing/2014/main" id="{B85EF1DE-4A75-6A4E-BD8E-5DBB482A564E}"/>
                </a:ext>
              </a:extLst>
            </p:cNvPr>
            <p:cNvGrpSpPr/>
            <p:nvPr/>
          </p:nvGrpSpPr>
          <p:grpSpPr>
            <a:xfrm>
              <a:off x="4511824" y="3262431"/>
              <a:ext cx="2385272" cy="2242549"/>
              <a:chOff x="4511824" y="3262431"/>
              <a:chExt cx="2385272" cy="2242549"/>
            </a:xfrm>
          </p:grpSpPr>
          <p:pic>
            <p:nvPicPr>
              <p:cNvPr id="11" name="图片 10">
                <a:extLst>
                  <a:ext uri="{FF2B5EF4-FFF2-40B4-BE49-F238E27FC236}">
                    <a16:creationId xmlns:a16="http://schemas.microsoft.com/office/drawing/2014/main" id="{DFDBBCEE-B898-594A-929E-48F9343045E8}"/>
                  </a:ext>
                </a:extLst>
              </p:cNvPr>
              <p:cNvPicPr>
                <a:picLocks noChangeAspect="1"/>
              </p:cNvPicPr>
              <p:nvPr/>
            </p:nvPicPr>
            <p:blipFill>
              <a:blip r:embed="rId2"/>
              <a:stretch>
                <a:fillRect/>
              </a:stretch>
            </p:blipFill>
            <p:spPr>
              <a:xfrm>
                <a:off x="4599402" y="3262431"/>
                <a:ext cx="2297694" cy="2242549"/>
              </a:xfrm>
              <a:prstGeom prst="rect">
                <a:avLst/>
              </a:prstGeom>
            </p:spPr>
          </p:pic>
          <p:sp>
            <p:nvSpPr>
              <p:cNvPr id="12" name="矩形 11">
                <a:extLst>
                  <a:ext uri="{FF2B5EF4-FFF2-40B4-BE49-F238E27FC236}">
                    <a16:creationId xmlns:a16="http://schemas.microsoft.com/office/drawing/2014/main" id="{2B3819AE-CC74-F346-AD17-0BE43E93CFCD}"/>
                  </a:ext>
                </a:extLst>
              </p:cNvPr>
              <p:cNvSpPr/>
              <p:nvPr/>
            </p:nvSpPr>
            <p:spPr>
              <a:xfrm>
                <a:off x="4511824" y="3573016"/>
                <a:ext cx="281058" cy="42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矩形 9">
              <a:extLst>
                <a:ext uri="{FF2B5EF4-FFF2-40B4-BE49-F238E27FC236}">
                  <a16:creationId xmlns:a16="http://schemas.microsoft.com/office/drawing/2014/main" id="{23707A4B-0781-C041-AFBD-65EE554FF46B}"/>
                </a:ext>
              </a:extLst>
            </p:cNvPr>
            <p:cNvSpPr/>
            <p:nvPr/>
          </p:nvSpPr>
          <p:spPr>
            <a:xfrm>
              <a:off x="4544242" y="4725144"/>
              <a:ext cx="399630" cy="42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 name="文本框 14">
            <a:extLst>
              <a:ext uri="{FF2B5EF4-FFF2-40B4-BE49-F238E27FC236}">
                <a16:creationId xmlns:a16="http://schemas.microsoft.com/office/drawing/2014/main" id="{040CA01A-2C05-A045-89F7-511B4779F6A8}"/>
              </a:ext>
            </a:extLst>
          </p:cNvPr>
          <p:cNvSpPr txBox="1"/>
          <p:nvPr/>
        </p:nvSpPr>
        <p:spPr>
          <a:xfrm>
            <a:off x="4680890" y="2416389"/>
            <a:ext cx="3181576" cy="707886"/>
          </a:xfrm>
          <a:prstGeom prst="rect">
            <a:avLst/>
          </a:prstGeom>
          <a:noFill/>
        </p:spPr>
        <p:txBody>
          <a:bodyPr wrap="square" rtlCol="0">
            <a:spAutoFit/>
          </a:bodyPr>
          <a:lstStyle/>
          <a:p>
            <a:r>
              <a:rPr kumimoji="1" lang="en-US" altLang="zh-CN" sz="2000" b="1" dirty="0"/>
              <a:t>VFR model for various </a:t>
            </a:r>
            <a:r>
              <a:rPr kumimoji="1" lang="en-US" altLang="zh-CN" sz="2000" b="1" dirty="0" err="1"/>
              <a:t>downsampling</a:t>
            </a:r>
            <a:r>
              <a:rPr kumimoji="1" lang="en-US" altLang="zh-CN" sz="2000" b="1" dirty="0"/>
              <a:t> schemes</a:t>
            </a:r>
            <a:endParaRPr kumimoji="1" lang="zh-CN" altLang="en-US" sz="2000" b="1" dirty="0"/>
          </a:p>
        </p:txBody>
      </p:sp>
      <p:grpSp>
        <p:nvGrpSpPr>
          <p:cNvPr id="18" name="组合 17">
            <a:extLst>
              <a:ext uri="{FF2B5EF4-FFF2-40B4-BE49-F238E27FC236}">
                <a16:creationId xmlns:a16="http://schemas.microsoft.com/office/drawing/2014/main" id="{2BCE6BC2-881A-0C41-8766-44A735FE57E4}"/>
              </a:ext>
            </a:extLst>
          </p:cNvPr>
          <p:cNvGrpSpPr/>
          <p:nvPr/>
        </p:nvGrpSpPr>
        <p:grpSpPr>
          <a:xfrm>
            <a:off x="9384532" y="3240791"/>
            <a:ext cx="2616124" cy="2222686"/>
            <a:chOff x="7711728" y="3272362"/>
            <a:chExt cx="2616124" cy="2222686"/>
          </a:xfrm>
        </p:grpSpPr>
        <p:pic>
          <p:nvPicPr>
            <p:cNvPr id="19" name="图片 18">
              <a:extLst>
                <a:ext uri="{FF2B5EF4-FFF2-40B4-BE49-F238E27FC236}">
                  <a16:creationId xmlns:a16="http://schemas.microsoft.com/office/drawing/2014/main" id="{A2861164-05F4-644F-9B85-D4EAEEEEC918}"/>
                </a:ext>
              </a:extLst>
            </p:cNvPr>
            <p:cNvPicPr>
              <a:picLocks noChangeAspect="1"/>
            </p:cNvPicPr>
            <p:nvPr/>
          </p:nvPicPr>
          <p:blipFill>
            <a:blip r:embed="rId3"/>
            <a:stretch>
              <a:fillRect/>
            </a:stretch>
          </p:blipFill>
          <p:spPr>
            <a:xfrm>
              <a:off x="7711728" y="3272362"/>
              <a:ext cx="2448272" cy="2222686"/>
            </a:xfrm>
            <a:prstGeom prst="rect">
              <a:avLst/>
            </a:prstGeom>
          </p:spPr>
        </p:pic>
        <p:sp>
          <p:nvSpPr>
            <p:cNvPr id="20" name="矩形 19">
              <a:extLst>
                <a:ext uri="{FF2B5EF4-FFF2-40B4-BE49-F238E27FC236}">
                  <a16:creationId xmlns:a16="http://schemas.microsoft.com/office/drawing/2014/main" id="{EABAA33D-6E40-3541-9A61-C8D0C951B55A}"/>
                </a:ext>
              </a:extLst>
            </p:cNvPr>
            <p:cNvSpPr/>
            <p:nvPr/>
          </p:nvSpPr>
          <p:spPr>
            <a:xfrm>
              <a:off x="9928222" y="3649875"/>
              <a:ext cx="399630" cy="42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右箭头 20">
            <a:extLst>
              <a:ext uri="{FF2B5EF4-FFF2-40B4-BE49-F238E27FC236}">
                <a16:creationId xmlns:a16="http://schemas.microsoft.com/office/drawing/2014/main" id="{C8858901-D9FB-7046-A96F-53BBD8773F30}"/>
              </a:ext>
            </a:extLst>
          </p:cNvPr>
          <p:cNvSpPr/>
          <p:nvPr/>
        </p:nvSpPr>
        <p:spPr>
          <a:xfrm>
            <a:off x="7824692" y="4020883"/>
            <a:ext cx="1224136" cy="681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4F37B35-5E85-1E4F-9BDB-E876C0621DE7}"/>
              </a:ext>
            </a:extLst>
          </p:cNvPr>
          <p:cNvSpPr txBox="1"/>
          <p:nvPr/>
        </p:nvSpPr>
        <p:spPr>
          <a:xfrm>
            <a:off x="8892952" y="2416389"/>
            <a:ext cx="3299048" cy="707886"/>
          </a:xfrm>
          <a:prstGeom prst="rect">
            <a:avLst/>
          </a:prstGeom>
          <a:noFill/>
        </p:spPr>
        <p:txBody>
          <a:bodyPr wrap="square" rtlCol="0">
            <a:spAutoFit/>
          </a:bodyPr>
          <a:lstStyle/>
          <a:p>
            <a:r>
              <a:rPr kumimoji="1" lang="en-US" altLang="zh-CN" sz="2000" b="1" dirty="0"/>
              <a:t>VFR model finetuned for a target frame rate</a:t>
            </a:r>
          </a:p>
        </p:txBody>
      </p:sp>
      <p:sp>
        <p:nvSpPr>
          <p:cNvPr id="23" name="文本框 22">
            <a:extLst>
              <a:ext uri="{FF2B5EF4-FFF2-40B4-BE49-F238E27FC236}">
                <a16:creationId xmlns:a16="http://schemas.microsoft.com/office/drawing/2014/main" id="{6F83ED7E-8EB5-E94B-B2C7-67DF401A022F}"/>
              </a:ext>
            </a:extLst>
          </p:cNvPr>
          <p:cNvSpPr txBox="1"/>
          <p:nvPr/>
        </p:nvSpPr>
        <p:spPr>
          <a:xfrm>
            <a:off x="7643403" y="4653135"/>
            <a:ext cx="1667444" cy="707886"/>
          </a:xfrm>
          <a:prstGeom prst="rect">
            <a:avLst/>
          </a:prstGeom>
          <a:noFill/>
        </p:spPr>
        <p:txBody>
          <a:bodyPr wrap="none" rtlCol="0">
            <a:spAutoFit/>
          </a:bodyPr>
          <a:lstStyle/>
          <a:p>
            <a:pPr algn="ctr"/>
            <a:r>
              <a:rPr kumimoji="1" lang="en-US" altLang="zh-CN" sz="2000" b="1" i="1" dirty="0"/>
              <a:t>"Cool"</a:t>
            </a:r>
          </a:p>
          <a:p>
            <a:pPr algn="ctr"/>
            <a:r>
              <a:rPr kumimoji="1" lang="en-US" altLang="zh-CN" sz="2000" b="1" i="1" dirty="0"/>
              <a:t>w/ </a:t>
            </a:r>
            <a:r>
              <a:rPr kumimoji="1" lang="en-US" altLang="zh-CN" sz="2000" b="1" i="1" dirty="0" err="1"/>
              <a:t>ScheDFR</a:t>
            </a:r>
            <a:endParaRPr kumimoji="1" lang="zh-CN" altLang="en-US" sz="2000" b="1" i="1" dirty="0"/>
          </a:p>
        </p:txBody>
      </p:sp>
      <p:sp>
        <p:nvSpPr>
          <p:cNvPr id="24" name="圆角矩形 23">
            <a:extLst>
              <a:ext uri="{FF2B5EF4-FFF2-40B4-BE49-F238E27FC236}">
                <a16:creationId xmlns:a16="http://schemas.microsoft.com/office/drawing/2014/main" id="{7C666C41-409C-3442-A7AF-273BD2B5EAC6}"/>
              </a:ext>
            </a:extLst>
          </p:cNvPr>
          <p:cNvSpPr/>
          <p:nvPr/>
        </p:nvSpPr>
        <p:spPr>
          <a:xfrm>
            <a:off x="273896" y="2582456"/>
            <a:ext cx="4050612" cy="3257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ln w="0"/>
                <a:solidFill>
                  <a:schemeClr val="tx1"/>
                </a:solidFill>
                <a:effectLst>
                  <a:outerShdw blurRad="38100" dist="19050" dir="2700000" algn="tl" rotWithShape="0">
                    <a:schemeClr val="dk1">
                      <a:alpha val="40000"/>
                    </a:schemeClr>
                  </a:outerShdw>
                </a:effectLst>
              </a:rPr>
              <a:t>Necessity</a:t>
            </a:r>
          </a:p>
          <a:p>
            <a:pPr algn="ctr"/>
            <a:endParaRPr kumimoji="1" lang="en-US" altLang="zh-CN" b="1" dirty="0">
              <a:ln w="0"/>
              <a:solidFill>
                <a:schemeClr val="tx1"/>
              </a:solidFill>
              <a:effectLst>
                <a:outerShdw blurRad="38100" dist="19050" dir="2700000" algn="tl" rotWithShape="0">
                  <a:schemeClr val="dk1">
                    <a:alpha val="40000"/>
                  </a:schemeClr>
                </a:outerShdw>
              </a:effectLst>
            </a:endParaRPr>
          </a:p>
          <a:p>
            <a:r>
              <a:rPr kumimoji="1" lang="en-US" altLang="zh-CN" dirty="0">
                <a:ln w="0"/>
                <a:solidFill>
                  <a:schemeClr val="tx1"/>
                </a:solidFill>
                <a:effectLst>
                  <a:outerShdw blurRad="38100" dist="19050" dir="2700000" algn="tl" rotWithShape="0">
                    <a:schemeClr val="dk1">
                      <a:alpha val="40000"/>
                    </a:schemeClr>
                  </a:outerShdw>
                </a:effectLst>
              </a:rPr>
              <a:t>The </a:t>
            </a:r>
            <a:r>
              <a:rPr kumimoji="1" lang="en-US" altLang="zh-CN" i="1" dirty="0">
                <a:ln w="0"/>
                <a:solidFill>
                  <a:schemeClr val="tx1"/>
                </a:solidFill>
                <a:effectLst>
                  <a:outerShdw blurRad="38100" dist="19050" dir="2700000" algn="tl" rotWithShape="0">
                    <a:schemeClr val="dk1">
                      <a:alpha val="40000"/>
                    </a:schemeClr>
                  </a:outerShdw>
                </a:effectLst>
              </a:rPr>
              <a:t>Melted</a:t>
            </a:r>
            <a:r>
              <a:rPr kumimoji="1" lang="en-US" altLang="zh-CN" dirty="0">
                <a:ln w="0"/>
                <a:solidFill>
                  <a:schemeClr val="tx1"/>
                </a:solidFill>
                <a:effectLst>
                  <a:outerShdw blurRad="38100" dist="19050" dir="2700000" algn="tl" rotWithShape="0">
                    <a:schemeClr val="dk1">
                      <a:alpha val="40000"/>
                    </a:schemeClr>
                  </a:outerShdw>
                </a:effectLst>
              </a:rPr>
              <a:t> model has seen various </a:t>
            </a:r>
            <a:r>
              <a:rPr kumimoji="1" lang="en-US" altLang="zh-CN" dirty="0" err="1">
                <a:ln w="0"/>
                <a:solidFill>
                  <a:schemeClr val="tx1"/>
                </a:solidFill>
                <a:effectLst>
                  <a:outerShdw blurRad="38100" dist="19050" dir="2700000" algn="tl" rotWithShape="0">
                    <a:schemeClr val="dk1">
                      <a:alpha val="40000"/>
                    </a:schemeClr>
                  </a:outerShdw>
                </a:effectLst>
              </a:rPr>
              <a:t>downsampling</a:t>
            </a:r>
            <a:r>
              <a:rPr kumimoji="1" lang="en-US" altLang="zh-CN" dirty="0">
                <a:ln w="0"/>
                <a:solidFill>
                  <a:schemeClr val="tx1"/>
                </a:solidFill>
                <a:effectLst>
                  <a:outerShdw blurRad="38100" dist="19050" dir="2700000" algn="tl" rotWithShape="0">
                    <a:schemeClr val="dk1">
                      <a:alpha val="40000"/>
                    </a:schemeClr>
                  </a:outerShdw>
                </a:effectLst>
              </a:rPr>
              <a:t> schemes.</a:t>
            </a:r>
          </a:p>
          <a:p>
            <a:endParaRPr kumimoji="1" lang="en-US" altLang="zh-CN" dirty="0">
              <a:ln w="0"/>
              <a:solidFill>
                <a:schemeClr val="tx1"/>
              </a:solidFill>
              <a:effectLst>
                <a:outerShdw blurRad="38100" dist="19050" dir="2700000" algn="tl" rotWithShape="0">
                  <a:schemeClr val="dk1">
                    <a:alpha val="40000"/>
                  </a:schemeClr>
                </a:outerShdw>
              </a:effectLst>
            </a:endParaRPr>
          </a:p>
          <a:p>
            <a:r>
              <a:rPr kumimoji="1" lang="en-US" altLang="zh-CN" dirty="0">
                <a:ln w="0"/>
                <a:solidFill>
                  <a:schemeClr val="tx1"/>
                </a:solidFill>
                <a:effectLst>
                  <a:outerShdw blurRad="38100" dist="19050" dir="2700000" algn="tl" rotWithShape="0">
                    <a:schemeClr val="dk1">
                      <a:alpha val="40000"/>
                    </a:schemeClr>
                  </a:outerShdw>
                </a:effectLst>
              </a:rPr>
              <a:t>But they are </a:t>
            </a:r>
            <a:r>
              <a:rPr kumimoji="1" lang="en-US" altLang="zh-CN" b="1" dirty="0">
                <a:ln w="0"/>
                <a:solidFill>
                  <a:schemeClr val="tx1"/>
                </a:solidFill>
                <a:effectLst>
                  <a:outerShdw blurRad="38100" dist="19050" dir="2700000" algn="tl" rotWithShape="0">
                    <a:schemeClr val="dk1">
                      <a:alpha val="40000"/>
                    </a:schemeClr>
                  </a:outerShdw>
                </a:effectLst>
              </a:rPr>
              <a:t>random</a:t>
            </a:r>
            <a:r>
              <a:rPr kumimoji="1" lang="en-US" altLang="zh-CN" dirty="0">
                <a:ln w="0"/>
                <a:solidFill>
                  <a:schemeClr val="tx1"/>
                </a:solidFill>
                <a:effectLst>
                  <a:outerShdw blurRad="38100" dist="19050" dir="2700000" algn="tl" rotWithShape="0">
                    <a:schemeClr val="dk1">
                      <a:alpha val="40000"/>
                    </a:schemeClr>
                  </a:outerShdw>
                </a:effectLst>
              </a:rPr>
              <a:t> and not informative.</a:t>
            </a:r>
          </a:p>
        </p:txBody>
      </p:sp>
    </p:spTree>
    <p:extLst>
      <p:ext uri="{BB962C8B-B14F-4D97-AF65-F5344CB8AC3E}">
        <p14:creationId xmlns:p14="http://schemas.microsoft.com/office/powerpoint/2010/main" val="242581721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13746-0F20-D242-A42E-9CE075D63C90}"/>
              </a:ext>
            </a:extLst>
          </p:cNvPr>
          <p:cNvSpPr>
            <a:spLocks noGrp="1"/>
          </p:cNvSpPr>
          <p:nvPr>
            <p:ph type="title"/>
          </p:nvPr>
        </p:nvSpPr>
        <p:spPr/>
        <p:txBody>
          <a:bodyPr/>
          <a:lstStyle/>
          <a:p>
            <a:r>
              <a:rPr kumimoji="1" lang="en-US" altLang="zh-CN" dirty="0" err="1"/>
              <a:t>CodecSlime</a:t>
            </a:r>
            <a:r>
              <a:rPr kumimoji="1" lang="en-US" altLang="zh-CN" dirty="0"/>
              <a:t>: DP-based Dynamic </a:t>
            </a:r>
            <a:r>
              <a:rPr kumimoji="1" lang="en-US" altLang="zh-CN" dirty="0" err="1"/>
              <a:t>Downsampling</a:t>
            </a:r>
            <a:endParaRPr kumimoji="1" lang="zh-CN" altLang="en-US" dirty="0"/>
          </a:p>
        </p:txBody>
      </p:sp>
      <p:sp>
        <p:nvSpPr>
          <p:cNvPr id="3" name="内容占位符 2">
            <a:extLst>
              <a:ext uri="{FF2B5EF4-FFF2-40B4-BE49-F238E27FC236}">
                <a16:creationId xmlns:a16="http://schemas.microsoft.com/office/drawing/2014/main" id="{D7368832-BED8-C744-B32E-5F4A9B3D0BB0}"/>
              </a:ext>
            </a:extLst>
          </p:cNvPr>
          <p:cNvSpPr>
            <a:spLocks noGrp="1"/>
          </p:cNvSpPr>
          <p:nvPr>
            <p:ph idx="1"/>
          </p:nvPr>
        </p:nvSpPr>
        <p:spPr/>
        <p:txBody>
          <a:bodyPr/>
          <a:lstStyle/>
          <a:p>
            <a:r>
              <a:rPr kumimoji="1" lang="en-US" altLang="zh-CN" dirty="0"/>
              <a:t>With VFR, avg. 40Hz codec outperforms fixed 40Hz codec.</a:t>
            </a:r>
            <a:endParaRPr kumimoji="1" lang="zh-CN" altLang="en-US" dirty="0"/>
          </a:p>
        </p:txBody>
      </p:sp>
      <p:sp>
        <p:nvSpPr>
          <p:cNvPr id="4" name="灯片编号占位符 3">
            <a:extLst>
              <a:ext uri="{FF2B5EF4-FFF2-40B4-BE49-F238E27FC236}">
                <a16:creationId xmlns:a16="http://schemas.microsoft.com/office/drawing/2014/main" id="{06F3DE68-C6F4-BE4F-8851-8307B29D5E1C}"/>
              </a:ext>
            </a:extLst>
          </p:cNvPr>
          <p:cNvSpPr>
            <a:spLocks noGrp="1"/>
          </p:cNvSpPr>
          <p:nvPr>
            <p:ph type="sldNum" sz="quarter" idx="12"/>
          </p:nvPr>
        </p:nvSpPr>
        <p:spPr/>
        <p:txBody>
          <a:bodyPr/>
          <a:lstStyle/>
          <a:p>
            <a:fld id="{E35E9E6D-B1E9-4F08-8E83-0E081C425F53}" type="slidenum">
              <a:rPr lang="de-DE" smtClean="0"/>
              <a:pPr/>
              <a:t>44</a:t>
            </a:fld>
            <a:endParaRPr lang="de-DE" dirty="0"/>
          </a:p>
        </p:txBody>
      </p:sp>
      <p:pic>
        <p:nvPicPr>
          <p:cNvPr id="5" name="图片 4">
            <a:extLst>
              <a:ext uri="{FF2B5EF4-FFF2-40B4-BE49-F238E27FC236}">
                <a16:creationId xmlns:a16="http://schemas.microsoft.com/office/drawing/2014/main" id="{B5C80917-EB7E-1C45-89CA-02404FAAD71A}"/>
              </a:ext>
            </a:extLst>
          </p:cNvPr>
          <p:cNvPicPr>
            <a:picLocks noChangeAspect="1"/>
          </p:cNvPicPr>
          <p:nvPr/>
        </p:nvPicPr>
        <p:blipFill>
          <a:blip r:embed="rId3"/>
          <a:stretch>
            <a:fillRect/>
          </a:stretch>
        </p:blipFill>
        <p:spPr>
          <a:xfrm>
            <a:off x="-20690" y="1628493"/>
            <a:ext cx="12192000" cy="5211184"/>
          </a:xfrm>
          <a:prstGeom prst="rect">
            <a:avLst/>
          </a:prstGeom>
        </p:spPr>
      </p:pic>
      <p:sp>
        <p:nvSpPr>
          <p:cNvPr id="6" name="椭圆 5">
            <a:extLst>
              <a:ext uri="{FF2B5EF4-FFF2-40B4-BE49-F238E27FC236}">
                <a16:creationId xmlns:a16="http://schemas.microsoft.com/office/drawing/2014/main" id="{85B1F218-0EE3-E644-A8E7-6D62519B2BC0}"/>
              </a:ext>
            </a:extLst>
          </p:cNvPr>
          <p:cNvSpPr/>
          <p:nvPr/>
        </p:nvSpPr>
        <p:spPr>
          <a:xfrm>
            <a:off x="2927648" y="5219335"/>
            <a:ext cx="1440160" cy="43174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B88290EA-DB3B-864E-B968-3FA33F21952D}"/>
              </a:ext>
            </a:extLst>
          </p:cNvPr>
          <p:cNvSpPr/>
          <p:nvPr/>
        </p:nvSpPr>
        <p:spPr>
          <a:xfrm>
            <a:off x="10716816" y="5521414"/>
            <a:ext cx="1440160" cy="43174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8393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8B7FA-B80F-4244-87CE-EB2972F7CADA}"/>
              </a:ext>
            </a:extLst>
          </p:cNvPr>
          <p:cNvSpPr>
            <a:spLocks noGrp="1"/>
          </p:cNvSpPr>
          <p:nvPr>
            <p:ph type="title"/>
          </p:nvPr>
        </p:nvSpPr>
        <p:spPr/>
        <p:txBody>
          <a:bodyPr/>
          <a:lstStyle/>
          <a:p>
            <a:r>
              <a:rPr kumimoji="1" lang="en-US" altLang="zh-CN" dirty="0" err="1"/>
              <a:t>CodecSlime</a:t>
            </a:r>
            <a:r>
              <a:rPr kumimoji="1" lang="en-US" altLang="zh-CN" dirty="0"/>
              <a:t>: DP-based Dynamic </a:t>
            </a:r>
            <a:r>
              <a:rPr kumimoji="1" lang="en-US" altLang="zh-CN" dirty="0" err="1"/>
              <a:t>Downsampling</a:t>
            </a:r>
            <a:endParaRPr kumimoji="1" lang="zh-CN" altLang="en-US" dirty="0"/>
          </a:p>
        </p:txBody>
      </p:sp>
      <p:sp>
        <p:nvSpPr>
          <p:cNvPr id="3" name="内容占位符 2">
            <a:extLst>
              <a:ext uri="{FF2B5EF4-FFF2-40B4-BE49-F238E27FC236}">
                <a16:creationId xmlns:a16="http://schemas.microsoft.com/office/drawing/2014/main" id="{1C00692D-7A06-A645-BEAF-61EC61C22B33}"/>
              </a:ext>
            </a:extLst>
          </p:cNvPr>
          <p:cNvSpPr>
            <a:spLocks noGrp="1"/>
          </p:cNvSpPr>
          <p:nvPr>
            <p:ph idx="1"/>
          </p:nvPr>
        </p:nvSpPr>
        <p:spPr>
          <a:xfrm>
            <a:off x="609600" y="1206924"/>
            <a:ext cx="11055352" cy="1141956"/>
          </a:xfrm>
        </p:spPr>
        <p:txBody>
          <a:bodyPr/>
          <a:lstStyle/>
          <a:p>
            <a:r>
              <a:rPr kumimoji="1" lang="en-US" altLang="zh-CN" dirty="0"/>
              <a:t>Built upon </a:t>
            </a:r>
            <a:r>
              <a:rPr kumimoji="1" lang="en-US" altLang="zh-CN" dirty="0" err="1"/>
              <a:t>BigCodec</a:t>
            </a:r>
            <a:r>
              <a:rPr kumimoji="1" lang="en-US" altLang="zh-CN" dirty="0"/>
              <a:t> backbone.</a:t>
            </a:r>
          </a:p>
          <a:p>
            <a:r>
              <a:rPr kumimoji="1" lang="en-US" altLang="zh-CN" dirty="0"/>
              <a:t>Outperforms various low-bitrate codecs, especially in speech intelligibility</a:t>
            </a:r>
          </a:p>
          <a:p>
            <a:r>
              <a:rPr kumimoji="1" lang="en-US" altLang="zh-CN" dirty="0"/>
              <a:t>Better result with the same avg. frame rate</a:t>
            </a:r>
          </a:p>
        </p:txBody>
      </p:sp>
      <p:sp>
        <p:nvSpPr>
          <p:cNvPr id="4" name="灯片编号占位符 3">
            <a:extLst>
              <a:ext uri="{FF2B5EF4-FFF2-40B4-BE49-F238E27FC236}">
                <a16:creationId xmlns:a16="http://schemas.microsoft.com/office/drawing/2014/main" id="{237E987F-D9C6-F24A-8754-FAC3C963FC4A}"/>
              </a:ext>
            </a:extLst>
          </p:cNvPr>
          <p:cNvSpPr>
            <a:spLocks noGrp="1"/>
          </p:cNvSpPr>
          <p:nvPr>
            <p:ph type="sldNum" sz="quarter" idx="12"/>
          </p:nvPr>
        </p:nvSpPr>
        <p:spPr/>
        <p:txBody>
          <a:bodyPr/>
          <a:lstStyle/>
          <a:p>
            <a:fld id="{E35E9E6D-B1E9-4F08-8E83-0E081C425F53}" type="slidenum">
              <a:rPr lang="de-DE" smtClean="0"/>
              <a:pPr/>
              <a:t>45</a:t>
            </a:fld>
            <a:endParaRPr lang="de-DE" dirty="0"/>
          </a:p>
        </p:txBody>
      </p:sp>
      <p:pic>
        <p:nvPicPr>
          <p:cNvPr id="5" name="图片 4">
            <a:extLst>
              <a:ext uri="{FF2B5EF4-FFF2-40B4-BE49-F238E27FC236}">
                <a16:creationId xmlns:a16="http://schemas.microsoft.com/office/drawing/2014/main" id="{ABDE0EAF-893A-154B-859C-074BFC43D831}"/>
              </a:ext>
            </a:extLst>
          </p:cNvPr>
          <p:cNvPicPr>
            <a:picLocks noChangeAspect="1"/>
          </p:cNvPicPr>
          <p:nvPr/>
        </p:nvPicPr>
        <p:blipFill rotWithShape="1">
          <a:blip r:embed="rId2"/>
          <a:srcRect t="547"/>
          <a:stretch/>
        </p:blipFill>
        <p:spPr>
          <a:xfrm>
            <a:off x="256605" y="2348880"/>
            <a:ext cx="11645900" cy="4509120"/>
          </a:xfrm>
          <a:prstGeom prst="rect">
            <a:avLst/>
          </a:prstGeom>
        </p:spPr>
      </p:pic>
      <p:sp>
        <p:nvSpPr>
          <p:cNvPr id="6" name="圆角矩形 5">
            <a:extLst>
              <a:ext uri="{FF2B5EF4-FFF2-40B4-BE49-F238E27FC236}">
                <a16:creationId xmlns:a16="http://schemas.microsoft.com/office/drawing/2014/main" id="{8FC0DE5E-3491-E345-B3E4-3217C5F5730B}"/>
              </a:ext>
            </a:extLst>
          </p:cNvPr>
          <p:cNvSpPr/>
          <p:nvPr/>
        </p:nvSpPr>
        <p:spPr>
          <a:xfrm>
            <a:off x="158454" y="5517232"/>
            <a:ext cx="11875092" cy="132556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9707188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7EB414-AE79-8B4B-8C71-EC96198F05D3}"/>
              </a:ext>
            </a:extLst>
          </p:cNvPr>
          <p:cNvSpPr>
            <a:spLocks noGrp="1"/>
          </p:cNvSpPr>
          <p:nvPr>
            <p:ph type="title"/>
          </p:nvPr>
        </p:nvSpPr>
        <p:spPr/>
        <p:txBody>
          <a:bodyPr/>
          <a:lstStyle/>
          <a:p>
            <a:r>
              <a:rPr kumimoji="1" lang="en-US" altLang="zh-CN" dirty="0" err="1"/>
              <a:t>CodecSlime</a:t>
            </a:r>
            <a:r>
              <a:rPr kumimoji="1" lang="en-US" altLang="zh-CN" dirty="0"/>
              <a:t>: DP-based Dynamic </a:t>
            </a:r>
            <a:r>
              <a:rPr kumimoji="1" lang="en-US" altLang="zh-CN" dirty="0" err="1"/>
              <a:t>Downsampling</a:t>
            </a:r>
            <a:endParaRPr kumimoji="1" lang="zh-CN" altLang="en-US" dirty="0"/>
          </a:p>
        </p:txBody>
      </p:sp>
      <p:sp>
        <p:nvSpPr>
          <p:cNvPr id="3" name="内容占位符 2">
            <a:extLst>
              <a:ext uri="{FF2B5EF4-FFF2-40B4-BE49-F238E27FC236}">
                <a16:creationId xmlns:a16="http://schemas.microsoft.com/office/drawing/2014/main" id="{82243F0F-BA4C-2345-B353-792FDD08AC44}"/>
              </a:ext>
            </a:extLst>
          </p:cNvPr>
          <p:cNvSpPr>
            <a:spLocks noGrp="1"/>
          </p:cNvSpPr>
          <p:nvPr>
            <p:ph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670F301F-6A07-5747-9F82-4AB153F06677}"/>
              </a:ext>
            </a:extLst>
          </p:cNvPr>
          <p:cNvSpPr>
            <a:spLocks noGrp="1"/>
          </p:cNvSpPr>
          <p:nvPr>
            <p:ph type="sldNum" sz="quarter" idx="12"/>
          </p:nvPr>
        </p:nvSpPr>
        <p:spPr/>
        <p:txBody>
          <a:bodyPr/>
          <a:lstStyle/>
          <a:p>
            <a:fld id="{E35E9E6D-B1E9-4F08-8E83-0E081C425F53}" type="slidenum">
              <a:rPr lang="de-DE" smtClean="0"/>
              <a:pPr/>
              <a:t>46</a:t>
            </a:fld>
            <a:endParaRPr lang="de-DE" dirty="0"/>
          </a:p>
        </p:txBody>
      </p:sp>
      <p:pic>
        <p:nvPicPr>
          <p:cNvPr id="7" name="图片 6">
            <a:extLst>
              <a:ext uri="{FF2B5EF4-FFF2-40B4-BE49-F238E27FC236}">
                <a16:creationId xmlns:a16="http://schemas.microsoft.com/office/drawing/2014/main" id="{95EFF7DF-95C6-E24C-9ACE-268E36358AE2}"/>
              </a:ext>
            </a:extLst>
          </p:cNvPr>
          <p:cNvPicPr>
            <a:picLocks noChangeAspect="1"/>
          </p:cNvPicPr>
          <p:nvPr/>
        </p:nvPicPr>
        <p:blipFill>
          <a:blip r:embed="rId3"/>
          <a:stretch>
            <a:fillRect/>
          </a:stretch>
        </p:blipFill>
        <p:spPr>
          <a:xfrm>
            <a:off x="4353967" y="1186776"/>
            <a:ext cx="6555978" cy="2488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a:extLst>
              <a:ext uri="{FF2B5EF4-FFF2-40B4-BE49-F238E27FC236}">
                <a16:creationId xmlns:a16="http://schemas.microsoft.com/office/drawing/2014/main" id="{B1720648-86C8-A140-BEE1-2996EA8FC4DB}"/>
              </a:ext>
            </a:extLst>
          </p:cNvPr>
          <p:cNvPicPr>
            <a:picLocks noChangeAspect="1"/>
          </p:cNvPicPr>
          <p:nvPr/>
        </p:nvPicPr>
        <p:blipFill>
          <a:blip r:embed="rId4"/>
          <a:stretch>
            <a:fillRect/>
          </a:stretch>
        </p:blipFill>
        <p:spPr>
          <a:xfrm>
            <a:off x="4223792" y="3795610"/>
            <a:ext cx="6816328" cy="2297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圆角矩形标注 8">
            <a:extLst>
              <a:ext uri="{FF2B5EF4-FFF2-40B4-BE49-F238E27FC236}">
                <a16:creationId xmlns:a16="http://schemas.microsoft.com/office/drawing/2014/main" id="{0FEEB421-8F29-114D-B52E-D3288BDCF85D}"/>
              </a:ext>
            </a:extLst>
          </p:cNvPr>
          <p:cNvSpPr/>
          <p:nvPr/>
        </p:nvSpPr>
        <p:spPr>
          <a:xfrm>
            <a:off x="1013752" y="2142916"/>
            <a:ext cx="2982942" cy="687546"/>
          </a:xfrm>
          <a:prstGeom prst="wedgeRoundRectCallout">
            <a:avLst>
              <a:gd name="adj1" fmla="val 66551"/>
              <a:gd name="adj2" fmla="val -318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Backbone + </a:t>
            </a:r>
            <a:r>
              <a:rPr kumimoji="1" lang="en-US" altLang="zh-CN" i="1" dirty="0">
                <a:ln w="0"/>
                <a:solidFill>
                  <a:schemeClr val="tx1"/>
                </a:solidFill>
                <a:effectLst>
                  <a:outerShdw blurRad="38100" dist="19050" dir="2700000" algn="tl" rotWithShape="0">
                    <a:schemeClr val="dk1">
                      <a:alpha val="40000"/>
                    </a:schemeClr>
                  </a:outerShdw>
                </a:effectLst>
              </a:rPr>
              <a:t>Melt</a:t>
            </a:r>
          </a:p>
          <a:p>
            <a:pPr algn="ctr"/>
            <a:r>
              <a:rPr kumimoji="1" lang="en-US" altLang="zh-CN" dirty="0">
                <a:ln w="0"/>
                <a:solidFill>
                  <a:schemeClr val="tx1"/>
                </a:solidFill>
                <a:effectLst>
                  <a:outerShdw blurRad="38100" dist="19050" dir="2700000" algn="tl" rotWithShape="0">
                    <a:schemeClr val="dk1">
                      <a:alpha val="40000"/>
                    </a:schemeClr>
                  </a:outerShdw>
                </a:effectLst>
              </a:rPr>
              <a:t>Avg. pooling 80-&gt;40Hz</a:t>
            </a:r>
            <a:endParaRPr kumimoji="1" lang="zh-CN" altLang="en-US" dirty="0">
              <a:ln w="0"/>
              <a:solidFill>
                <a:schemeClr val="tx1"/>
              </a:solidFill>
              <a:effectLst>
                <a:outerShdw blurRad="38100" dist="19050" dir="2700000" algn="tl" rotWithShape="0">
                  <a:schemeClr val="dk1">
                    <a:alpha val="40000"/>
                  </a:schemeClr>
                </a:outerShdw>
              </a:effectLst>
            </a:endParaRPr>
          </a:p>
        </p:txBody>
      </p:sp>
      <p:sp>
        <p:nvSpPr>
          <p:cNvPr id="10" name="圆角矩形标注 9">
            <a:extLst>
              <a:ext uri="{FF2B5EF4-FFF2-40B4-BE49-F238E27FC236}">
                <a16:creationId xmlns:a16="http://schemas.microsoft.com/office/drawing/2014/main" id="{4935E77C-6F7B-1E4D-85B0-324CF19310AF}"/>
              </a:ext>
            </a:extLst>
          </p:cNvPr>
          <p:cNvSpPr/>
          <p:nvPr/>
        </p:nvSpPr>
        <p:spPr>
          <a:xfrm>
            <a:off x="1013752" y="2987572"/>
            <a:ext cx="2982942" cy="687547"/>
          </a:xfrm>
          <a:prstGeom prst="wedgeRoundRectCallout">
            <a:avLst>
              <a:gd name="adj1" fmla="val 66185"/>
              <a:gd name="adj2" fmla="val -380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n w="0"/>
                <a:solidFill>
                  <a:schemeClr val="tx1"/>
                </a:solidFill>
                <a:effectLst>
                  <a:outerShdw blurRad="38100" dist="19050" dir="2700000" algn="tl" rotWithShape="0">
                    <a:schemeClr val="dk1">
                      <a:alpha val="40000"/>
                    </a:schemeClr>
                  </a:outerShdw>
                </a:effectLst>
              </a:rPr>
              <a:t>Backbone + </a:t>
            </a:r>
            <a:r>
              <a:rPr kumimoji="1" lang="en-US" altLang="zh-CN" i="1" dirty="0">
                <a:ln w="0"/>
                <a:solidFill>
                  <a:schemeClr val="tx1"/>
                </a:solidFill>
                <a:effectLst>
                  <a:outerShdw blurRad="38100" dist="19050" dir="2700000" algn="tl" rotWithShape="0">
                    <a:schemeClr val="dk1">
                      <a:alpha val="40000"/>
                    </a:schemeClr>
                  </a:outerShdw>
                </a:effectLst>
              </a:rPr>
              <a:t>Melt-and-Cool</a:t>
            </a:r>
          </a:p>
          <a:p>
            <a:pPr algn="ctr"/>
            <a:r>
              <a:rPr kumimoji="1" lang="en-US" altLang="zh-CN" dirty="0">
                <a:ln w="0"/>
                <a:solidFill>
                  <a:schemeClr val="tx1"/>
                </a:solidFill>
                <a:effectLst>
                  <a:outerShdw blurRad="38100" dist="19050" dir="2700000" algn="tl" rotWithShape="0">
                    <a:schemeClr val="dk1">
                      <a:alpha val="40000"/>
                    </a:schemeClr>
                  </a:outerShdw>
                </a:effectLst>
              </a:rPr>
              <a:t>Avg. pooling 80-&gt;40Hz</a:t>
            </a:r>
            <a:endParaRPr kumimoji="1" lang="zh-CN" altLang="en-US" dirty="0">
              <a:ln w="0"/>
              <a:solidFill>
                <a:schemeClr val="tx1"/>
              </a:solidFill>
              <a:effectLst>
                <a:outerShdw blurRad="38100" dist="19050" dir="2700000" algn="tl" rotWithShape="0">
                  <a:schemeClr val="dk1">
                    <a:alpha val="40000"/>
                  </a:schemeClr>
                </a:outerShdw>
              </a:effectLst>
            </a:endParaRPr>
          </a:p>
        </p:txBody>
      </p:sp>
      <p:sp>
        <p:nvSpPr>
          <p:cNvPr id="11" name="圆角矩形标注 10">
            <a:extLst>
              <a:ext uri="{FF2B5EF4-FFF2-40B4-BE49-F238E27FC236}">
                <a16:creationId xmlns:a16="http://schemas.microsoft.com/office/drawing/2014/main" id="{F22F3756-637F-2D4D-A352-F704B649FE01}"/>
              </a:ext>
            </a:extLst>
          </p:cNvPr>
          <p:cNvSpPr/>
          <p:nvPr/>
        </p:nvSpPr>
        <p:spPr>
          <a:xfrm>
            <a:off x="1103914" y="5380003"/>
            <a:ext cx="2982942" cy="687547"/>
          </a:xfrm>
          <a:prstGeom prst="wedgeRoundRectCallout">
            <a:avLst>
              <a:gd name="adj1" fmla="val 64360"/>
              <a:gd name="adj2" fmla="val -380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i="1" dirty="0">
                <a:ln w="0"/>
                <a:solidFill>
                  <a:schemeClr val="tx1"/>
                </a:solidFill>
                <a:effectLst>
                  <a:outerShdw blurRad="38100" dist="19050" dir="2700000" algn="tl" rotWithShape="0">
                    <a:schemeClr val="dk1">
                      <a:alpha val="40000"/>
                    </a:schemeClr>
                  </a:outerShdw>
                </a:effectLst>
              </a:rPr>
              <a:t>Melt</a:t>
            </a:r>
            <a:r>
              <a:rPr kumimoji="1" lang="en-US" altLang="zh-CN" dirty="0">
                <a:ln w="0"/>
                <a:solidFill>
                  <a:schemeClr val="tx1"/>
                </a:solidFill>
                <a:effectLst>
                  <a:outerShdw blurRad="38100" dist="19050" dir="2700000" algn="tl" rotWithShape="0">
                    <a:schemeClr val="dk1">
                      <a:alpha val="40000"/>
                    </a:schemeClr>
                  </a:outerShdw>
                </a:effectLst>
              </a:rPr>
              <a:t> is necessary before </a:t>
            </a:r>
            <a:r>
              <a:rPr kumimoji="1" lang="en-US" altLang="zh-CN" dirty="0" err="1">
                <a:ln w="0"/>
                <a:solidFill>
                  <a:schemeClr val="tx1"/>
                </a:solidFill>
                <a:effectLst>
                  <a:outerShdw blurRad="38100" dist="19050" dir="2700000" algn="tl" rotWithShape="0">
                    <a:schemeClr val="dk1">
                      <a:alpha val="40000"/>
                    </a:schemeClr>
                  </a:outerShdw>
                </a:effectLst>
              </a:rPr>
              <a:t>ScheDFR</a:t>
            </a:r>
            <a:r>
              <a:rPr kumimoji="1" lang="en-US" altLang="zh-CN" dirty="0">
                <a:ln w="0"/>
                <a:solidFill>
                  <a:schemeClr val="tx1"/>
                </a:solidFill>
                <a:effectLst>
                  <a:outerShdw blurRad="38100" dist="19050" dir="2700000" algn="tl" rotWithShape="0">
                    <a:schemeClr val="dk1">
                      <a:alpha val="40000"/>
                    </a:schemeClr>
                  </a:outerShdw>
                </a:effectLst>
              </a:rPr>
              <a:t> finetuning</a:t>
            </a:r>
            <a:endParaRPr kumimoji="1" lang="zh-CN"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8787706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E35E9E6D-B1E9-4F08-8E83-0E081C425F53}" type="slidenum">
              <a:rPr lang="de-DE" smtClean="0"/>
              <a:pPr/>
              <a:t>47</a:t>
            </a:fld>
            <a:endParaRPr lang="de-DE"/>
          </a:p>
        </p:txBody>
      </p:sp>
      <p:grpSp>
        <p:nvGrpSpPr>
          <p:cNvPr id="2" name="组合 1">
            <a:extLst>
              <a:ext uri="{FF2B5EF4-FFF2-40B4-BE49-F238E27FC236}">
                <a16:creationId xmlns:a16="http://schemas.microsoft.com/office/drawing/2014/main" id="{0433ACC2-0317-413E-8B9B-AC31FC4932B6}"/>
              </a:ext>
            </a:extLst>
          </p:cNvPr>
          <p:cNvGrpSpPr/>
          <p:nvPr/>
        </p:nvGrpSpPr>
        <p:grpSpPr>
          <a:xfrm>
            <a:off x="1411143" y="1723440"/>
            <a:ext cx="8769263" cy="3411120"/>
            <a:chOff x="3503712" y="1916832"/>
            <a:chExt cx="6713164" cy="2258992"/>
          </a:xfrm>
        </p:grpSpPr>
        <p:grpSp>
          <p:nvGrpSpPr>
            <p:cNvPr id="11" name="Group 5">
              <a:extLst>
                <a:ext uri="{FF2B5EF4-FFF2-40B4-BE49-F238E27FC236}">
                  <a16:creationId xmlns:a16="http://schemas.microsoft.com/office/drawing/2014/main" id="{43627C55-C721-5D47-8A5C-2952AF18E0D6}"/>
                </a:ext>
              </a:extLst>
            </p:cNvPr>
            <p:cNvGrpSpPr/>
            <p:nvPr/>
          </p:nvGrpSpPr>
          <p:grpSpPr>
            <a:xfrm>
              <a:off x="3517560" y="3136621"/>
              <a:ext cx="6699316" cy="426244"/>
              <a:chOff x="1325234" y="2840262"/>
              <a:chExt cx="6912419" cy="568325"/>
            </a:xfrm>
          </p:grpSpPr>
          <p:sp>
            <p:nvSpPr>
              <p:cNvPr id="22" name="Freeform 9">
                <a:extLst>
                  <a:ext uri="{FF2B5EF4-FFF2-40B4-BE49-F238E27FC236}">
                    <a16:creationId xmlns:a16="http://schemas.microsoft.com/office/drawing/2014/main" id="{D30ED8EF-FEF4-4649-8BF9-587563DF3AAC}"/>
                  </a:ext>
                </a:extLst>
              </p:cNvPr>
              <p:cNvSpPr/>
              <p:nvPr/>
            </p:nvSpPr>
            <p:spPr bwMode="gray">
              <a:xfrm>
                <a:off x="2054340" y="2840262"/>
                <a:ext cx="6183313"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23" name="Freeform 10">
                <a:extLst>
                  <a:ext uri="{FF2B5EF4-FFF2-40B4-BE49-F238E27FC236}">
                    <a16:creationId xmlns:a16="http://schemas.microsoft.com/office/drawing/2014/main" id="{7285AE4F-15CE-A84A-8DEE-80A59A9A13E9}"/>
                  </a:ext>
                </a:extLst>
              </p:cNvPr>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24" name="Text Box 17">
                <a:extLst>
                  <a:ext uri="{FF2B5EF4-FFF2-40B4-BE49-F238E27FC236}">
                    <a16:creationId xmlns:a16="http://schemas.microsoft.com/office/drawing/2014/main" id="{05110A2A-F0C6-2E4C-AF8F-46721D54A6A0}"/>
                  </a:ext>
                </a:extLst>
              </p:cNvPr>
              <p:cNvSpPr txBox="1">
                <a:spLocks noChangeArrowheads="1"/>
              </p:cNvSpPr>
              <p:nvPr/>
            </p:nvSpPr>
            <p:spPr bwMode="gray">
              <a:xfrm>
                <a:off x="1522457" y="2913877"/>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3</a:t>
                </a:r>
              </a:p>
            </p:txBody>
          </p:sp>
          <p:sp>
            <p:nvSpPr>
              <p:cNvPr id="25" name="Text Box 13">
                <a:extLst>
                  <a:ext uri="{FF2B5EF4-FFF2-40B4-BE49-F238E27FC236}">
                    <a16:creationId xmlns:a16="http://schemas.microsoft.com/office/drawing/2014/main" id="{C28FEAF3-B441-0143-8E52-DD7D8881F587}"/>
                  </a:ext>
                </a:extLst>
              </p:cNvPr>
              <p:cNvSpPr txBox="1">
                <a:spLocks noChangeArrowheads="1"/>
              </p:cNvSpPr>
              <p:nvPr/>
            </p:nvSpPr>
            <p:spPr bwMode="gray">
              <a:xfrm>
                <a:off x="2077863" y="2937294"/>
                <a:ext cx="6102913" cy="374264"/>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Reducing Temporal Redundancy: Variable Frame Rate</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12" name="Group 1">
              <a:extLst>
                <a:ext uri="{FF2B5EF4-FFF2-40B4-BE49-F238E27FC236}">
                  <a16:creationId xmlns:a16="http://schemas.microsoft.com/office/drawing/2014/main" id="{9424B437-741E-3949-A72F-6AB5C97E3F31}"/>
                </a:ext>
              </a:extLst>
            </p:cNvPr>
            <p:cNvGrpSpPr/>
            <p:nvPr/>
          </p:nvGrpSpPr>
          <p:grpSpPr>
            <a:xfrm>
              <a:off x="3503712" y="1916832"/>
              <a:ext cx="6713164" cy="426244"/>
              <a:chOff x="1325234" y="2077505"/>
              <a:chExt cx="6926708" cy="568325"/>
            </a:xfrm>
          </p:grpSpPr>
          <p:sp>
            <p:nvSpPr>
              <p:cNvPr id="18" name="Freeform 11">
                <a:extLst>
                  <a:ext uri="{FF2B5EF4-FFF2-40B4-BE49-F238E27FC236}">
                    <a16:creationId xmlns:a16="http://schemas.microsoft.com/office/drawing/2014/main" id="{43C0B1AF-DB31-3C46-A2F0-75DCE23E2DCA}"/>
                  </a:ext>
                </a:extLst>
              </p:cNvPr>
              <p:cNvSpPr/>
              <p:nvPr/>
            </p:nvSpPr>
            <p:spPr bwMode="gray">
              <a:xfrm>
                <a:off x="2054341" y="2077505"/>
                <a:ext cx="6197601"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dirty="0">
                  <a:latin typeface="Helvetica" pitchFamily="2" charset="0"/>
                  <a:ea typeface="Microsoft YaHei" panose="020B0503020204020204" pitchFamily="34" charset="-122"/>
                  <a:cs typeface="Arial" panose="020B0604020202020204" pitchFamily="34" charset="0"/>
                </a:endParaRPr>
              </a:p>
            </p:txBody>
          </p:sp>
          <p:sp>
            <p:nvSpPr>
              <p:cNvPr id="19" name="Freeform 12">
                <a:extLst>
                  <a:ext uri="{FF2B5EF4-FFF2-40B4-BE49-F238E27FC236}">
                    <a16:creationId xmlns:a16="http://schemas.microsoft.com/office/drawing/2014/main" id="{AF1B00B4-2443-E34F-90F8-3A0F28455B0B}"/>
                  </a:ext>
                </a:extLst>
              </p:cNvPr>
              <p:cNvSpPr/>
              <p:nvPr/>
            </p:nvSpPr>
            <p:spPr bwMode="gray">
              <a:xfrm>
                <a:off x="1325234" y="2077505"/>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dirty="0">
                  <a:latin typeface="Helvetica" pitchFamily="2" charset="0"/>
                  <a:ea typeface="Microsoft YaHei" panose="020B0503020204020204" pitchFamily="34" charset="-122"/>
                  <a:cs typeface="Arial" panose="020B0604020202020204" pitchFamily="34" charset="0"/>
                </a:endParaRPr>
              </a:p>
            </p:txBody>
          </p:sp>
          <p:sp>
            <p:nvSpPr>
              <p:cNvPr id="20" name="Text Box 16">
                <a:extLst>
                  <a:ext uri="{FF2B5EF4-FFF2-40B4-BE49-F238E27FC236}">
                    <a16:creationId xmlns:a16="http://schemas.microsoft.com/office/drawing/2014/main" id="{22173EBF-2A99-394B-A8EB-0643CAEE8E36}"/>
                  </a:ext>
                </a:extLst>
              </p:cNvPr>
              <p:cNvSpPr txBox="1">
                <a:spLocks noChangeArrowheads="1"/>
              </p:cNvSpPr>
              <p:nvPr/>
            </p:nvSpPr>
            <p:spPr bwMode="gray">
              <a:xfrm>
                <a:off x="1522814" y="2152633"/>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1</a:t>
                </a:r>
              </a:p>
            </p:txBody>
          </p:sp>
          <p:sp>
            <p:nvSpPr>
              <p:cNvPr id="21" name="Text Box 13">
                <a:extLst>
                  <a:ext uri="{FF2B5EF4-FFF2-40B4-BE49-F238E27FC236}">
                    <a16:creationId xmlns:a16="http://schemas.microsoft.com/office/drawing/2014/main" id="{D04C2462-89A6-F94C-92F1-50638D7858BC}"/>
                  </a:ext>
                </a:extLst>
              </p:cNvPr>
              <p:cNvSpPr txBox="1">
                <a:spLocks noChangeArrowheads="1"/>
              </p:cNvSpPr>
              <p:nvPr/>
            </p:nvSpPr>
            <p:spPr bwMode="gray">
              <a:xfrm>
                <a:off x="2080899" y="2174536"/>
                <a:ext cx="4452040" cy="374263"/>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Discrete Speech Tokens: Taxonomy</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13" name="Group 25">
              <a:extLst>
                <a:ext uri="{FF2B5EF4-FFF2-40B4-BE49-F238E27FC236}">
                  <a16:creationId xmlns:a16="http://schemas.microsoft.com/office/drawing/2014/main" id="{BC015302-E1F0-DE4C-A699-5C6549677B4E}"/>
                </a:ext>
              </a:extLst>
            </p:cNvPr>
            <p:cNvGrpSpPr/>
            <p:nvPr/>
          </p:nvGrpSpPr>
          <p:grpSpPr>
            <a:xfrm>
              <a:off x="3526786" y="2532968"/>
              <a:ext cx="6690090" cy="426244"/>
              <a:chOff x="1325234" y="2840262"/>
              <a:chExt cx="6902902" cy="568325"/>
            </a:xfrm>
          </p:grpSpPr>
          <p:sp>
            <p:nvSpPr>
              <p:cNvPr id="14" name="Freeform 9">
                <a:extLst>
                  <a:ext uri="{FF2B5EF4-FFF2-40B4-BE49-F238E27FC236}">
                    <a16:creationId xmlns:a16="http://schemas.microsoft.com/office/drawing/2014/main" id="{3C71AE1E-736D-3F47-82D8-031DC335C21D}"/>
                  </a:ext>
                </a:extLst>
              </p:cNvPr>
              <p:cNvSpPr/>
              <p:nvPr/>
            </p:nvSpPr>
            <p:spPr bwMode="gray">
              <a:xfrm>
                <a:off x="2054340" y="2840262"/>
                <a:ext cx="6173796"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15" name="Freeform 10">
                <a:extLst>
                  <a:ext uri="{FF2B5EF4-FFF2-40B4-BE49-F238E27FC236}">
                    <a16:creationId xmlns:a16="http://schemas.microsoft.com/office/drawing/2014/main" id="{8C2C2546-4FE0-2244-9503-253EA3BE0324}"/>
                  </a:ext>
                </a:extLst>
              </p:cNvPr>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16" name="Text Box 17">
                <a:extLst>
                  <a:ext uri="{FF2B5EF4-FFF2-40B4-BE49-F238E27FC236}">
                    <a16:creationId xmlns:a16="http://schemas.microsoft.com/office/drawing/2014/main" id="{019672C1-D909-0146-9CF4-F1D1A66F18C6}"/>
                  </a:ext>
                </a:extLst>
              </p:cNvPr>
              <p:cNvSpPr txBox="1">
                <a:spLocks noChangeArrowheads="1"/>
              </p:cNvSpPr>
              <p:nvPr/>
            </p:nvSpPr>
            <p:spPr bwMode="gray">
              <a:xfrm>
                <a:off x="1512938" y="2921595"/>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2</a:t>
                </a:r>
              </a:p>
            </p:txBody>
          </p:sp>
          <p:sp>
            <p:nvSpPr>
              <p:cNvPr id="17" name="Text Box 13">
                <a:extLst>
                  <a:ext uri="{FF2B5EF4-FFF2-40B4-BE49-F238E27FC236}">
                    <a16:creationId xmlns:a16="http://schemas.microsoft.com/office/drawing/2014/main" id="{A881AE16-3691-5D49-8D34-35D87323E38B}"/>
                  </a:ext>
                </a:extLst>
              </p:cNvPr>
              <p:cNvSpPr txBox="1">
                <a:spLocks noChangeArrowheads="1"/>
              </p:cNvSpPr>
              <p:nvPr/>
            </p:nvSpPr>
            <p:spPr bwMode="gray">
              <a:xfrm>
                <a:off x="2080899" y="2937294"/>
                <a:ext cx="5596945" cy="374263"/>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Reducing Speaker Redundancy: Disentanglement</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33" name="Group 25">
              <a:extLst>
                <a:ext uri="{FF2B5EF4-FFF2-40B4-BE49-F238E27FC236}">
                  <a16:creationId xmlns:a16="http://schemas.microsoft.com/office/drawing/2014/main" id="{824BA7D2-66E9-2549-AC35-DF92BA406BC4}"/>
                </a:ext>
              </a:extLst>
            </p:cNvPr>
            <p:cNvGrpSpPr/>
            <p:nvPr/>
          </p:nvGrpSpPr>
          <p:grpSpPr>
            <a:xfrm>
              <a:off x="3503712" y="3749580"/>
              <a:ext cx="6713163" cy="426244"/>
              <a:chOff x="1325234" y="2781270"/>
              <a:chExt cx="6914189" cy="568325"/>
            </a:xfrm>
          </p:grpSpPr>
          <p:sp>
            <p:nvSpPr>
              <p:cNvPr id="34" name="Freeform 9">
                <a:extLst>
                  <a:ext uri="{FF2B5EF4-FFF2-40B4-BE49-F238E27FC236}">
                    <a16:creationId xmlns:a16="http://schemas.microsoft.com/office/drawing/2014/main" id="{2C71AA3D-96F1-2547-9D7A-5A4EF95C20B7}"/>
                  </a:ext>
                </a:extLst>
              </p:cNvPr>
              <p:cNvSpPr/>
              <p:nvPr/>
            </p:nvSpPr>
            <p:spPr bwMode="gray">
              <a:xfrm>
                <a:off x="2054340" y="2781270"/>
                <a:ext cx="6185083"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35" name="Freeform 10">
                <a:extLst>
                  <a:ext uri="{FF2B5EF4-FFF2-40B4-BE49-F238E27FC236}">
                    <a16:creationId xmlns:a16="http://schemas.microsoft.com/office/drawing/2014/main" id="{254453D4-B766-804B-9EC1-D4BE27F7C9E3}"/>
                  </a:ext>
                </a:extLst>
              </p:cNvPr>
              <p:cNvSpPr/>
              <p:nvPr/>
            </p:nvSpPr>
            <p:spPr bwMode="gray">
              <a:xfrm>
                <a:off x="1325234" y="2781270"/>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36" name="Text Box 17">
                <a:extLst>
                  <a:ext uri="{FF2B5EF4-FFF2-40B4-BE49-F238E27FC236}">
                    <a16:creationId xmlns:a16="http://schemas.microsoft.com/office/drawing/2014/main" id="{F3F9F610-8508-1340-AAED-2C32A41BD549}"/>
                  </a:ext>
                </a:extLst>
              </p:cNvPr>
              <p:cNvSpPr txBox="1">
                <a:spLocks noChangeArrowheads="1"/>
              </p:cNvSpPr>
              <p:nvPr/>
            </p:nvSpPr>
            <p:spPr bwMode="gray">
              <a:xfrm>
                <a:off x="1522457" y="2854554"/>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b="1" dirty="0">
                    <a:solidFill>
                      <a:schemeClr val="bg1"/>
                    </a:solidFill>
                    <a:latin typeface="Helvetica" pitchFamily="2" charset="0"/>
                    <a:ea typeface="Microsoft YaHei" panose="020B0503020204020204" pitchFamily="34" charset="-122"/>
                    <a:cs typeface="Arial" panose="020B0604020202020204" pitchFamily="34" charset="0"/>
                  </a:rPr>
                  <a:t>4</a:t>
                </a:r>
              </a:p>
            </p:txBody>
          </p:sp>
          <p:sp>
            <p:nvSpPr>
              <p:cNvPr id="37" name="Text Box 13">
                <a:extLst>
                  <a:ext uri="{FF2B5EF4-FFF2-40B4-BE49-F238E27FC236}">
                    <a16:creationId xmlns:a16="http://schemas.microsoft.com/office/drawing/2014/main" id="{85742639-3121-B043-AB6A-6ED6DB5658E7}"/>
                  </a:ext>
                </a:extLst>
              </p:cNvPr>
              <p:cNvSpPr txBox="1">
                <a:spLocks noChangeArrowheads="1"/>
              </p:cNvSpPr>
              <p:nvPr/>
            </p:nvSpPr>
            <p:spPr bwMode="gray">
              <a:xfrm>
                <a:off x="2090764" y="2871246"/>
                <a:ext cx="4443994" cy="374264"/>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b="1" dirty="0">
                    <a:solidFill>
                      <a:schemeClr val="bg1"/>
                    </a:solidFill>
                    <a:latin typeface="Helvetica" pitchFamily="2" charset="0"/>
                    <a:ea typeface="Microsoft YaHei" panose="020B0503020204020204" pitchFamily="34" charset="-122"/>
                    <a:cs typeface="Arial" panose="020B0604020202020204" pitchFamily="34" charset="0"/>
                  </a:rPr>
                  <a:t>Conclusion</a:t>
                </a:r>
                <a:endParaRPr lang="zh-CN" altLang="en-US" sz="2400" b="1"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sp>
        <p:nvSpPr>
          <p:cNvPr id="3" name="标题 2">
            <a:extLst>
              <a:ext uri="{FF2B5EF4-FFF2-40B4-BE49-F238E27FC236}">
                <a16:creationId xmlns:a16="http://schemas.microsoft.com/office/drawing/2014/main" id="{CB31DD51-A21F-0946-820A-E7AE927CADD7}"/>
              </a:ext>
            </a:extLst>
          </p:cNvPr>
          <p:cNvSpPr>
            <a:spLocks noGrp="1"/>
          </p:cNvSpPr>
          <p:nvPr>
            <p:ph type="title"/>
          </p:nvPr>
        </p:nvSpPr>
        <p:spPr/>
        <p:txBody>
          <a:bodyPr/>
          <a:lstStyle/>
          <a:p>
            <a:r>
              <a:rPr lang="en-US" altLang="zh-CN" dirty="0"/>
              <a:t>Contents</a:t>
            </a:r>
            <a:endParaRPr lang="zh-CN" altLang="en-US" dirty="0"/>
          </a:p>
        </p:txBody>
      </p:sp>
    </p:spTree>
    <p:extLst>
      <p:ext uri="{BB962C8B-B14F-4D97-AF65-F5344CB8AC3E}">
        <p14:creationId xmlns:p14="http://schemas.microsoft.com/office/powerpoint/2010/main" val="229683114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8C495-1752-EA42-8FA5-A891A4101A46}"/>
              </a:ext>
            </a:extLst>
          </p:cNvPr>
          <p:cNvSpPr>
            <a:spLocks noGrp="1"/>
          </p:cNvSpPr>
          <p:nvPr>
            <p:ph type="title"/>
          </p:nvPr>
        </p:nvSpPr>
        <p:spPr/>
        <p:txBody>
          <a:bodyPr/>
          <a:lstStyle/>
          <a:p>
            <a:r>
              <a:rPr kumimoji="1" lang="en-US" altLang="zh-CN" dirty="0"/>
              <a:t>Conclusion</a:t>
            </a:r>
            <a:endParaRPr kumimoji="1" lang="zh-CN" altLang="en-US" dirty="0"/>
          </a:p>
        </p:txBody>
      </p:sp>
      <p:sp>
        <p:nvSpPr>
          <p:cNvPr id="3" name="内容占位符 2">
            <a:extLst>
              <a:ext uri="{FF2B5EF4-FFF2-40B4-BE49-F238E27FC236}">
                <a16:creationId xmlns:a16="http://schemas.microsoft.com/office/drawing/2014/main" id="{682D1173-E877-4848-8BC3-EFAD7425FF14}"/>
              </a:ext>
            </a:extLst>
          </p:cNvPr>
          <p:cNvSpPr>
            <a:spLocks noGrp="1"/>
          </p:cNvSpPr>
          <p:nvPr>
            <p:ph idx="1"/>
          </p:nvPr>
        </p:nvSpPr>
        <p:spPr>
          <a:xfrm>
            <a:off x="568324" y="986049"/>
            <a:ext cx="11055352" cy="4885902"/>
          </a:xfrm>
        </p:spPr>
        <p:txBody>
          <a:bodyPr/>
          <a:lstStyle/>
          <a:p>
            <a:r>
              <a:rPr kumimoji="1" lang="en-US" altLang="zh-CN" sz="2400" dirty="0"/>
              <a:t>Speaker timbre disentanglement</a:t>
            </a:r>
          </a:p>
          <a:p>
            <a:pPr lvl="1"/>
            <a:r>
              <a:rPr kumimoji="1" lang="en-US" altLang="zh-CN" sz="2400" dirty="0"/>
              <a:t>Helps achieving lower bitrates</a:t>
            </a:r>
          </a:p>
          <a:p>
            <a:pPr lvl="1"/>
            <a:r>
              <a:rPr kumimoji="1" lang="en-US" altLang="zh-CN" sz="2400" dirty="0"/>
              <a:t>Capable of voice conversion</a:t>
            </a:r>
          </a:p>
          <a:p>
            <a:pPr lvl="1"/>
            <a:r>
              <a:rPr kumimoji="1" lang="en-US" altLang="zh-CN" sz="2400" b="1" dirty="0" err="1"/>
              <a:t>LSCodec</a:t>
            </a:r>
            <a:r>
              <a:rPr kumimoji="1" lang="en-US" altLang="zh-CN" sz="2400" dirty="0"/>
              <a:t> (single-codebook, 0.45kbps / 0.25kbps)</a:t>
            </a:r>
          </a:p>
          <a:p>
            <a:r>
              <a:rPr kumimoji="1" lang="en-US" altLang="zh-CN" sz="2400" dirty="0"/>
              <a:t>Temporal redundancy reduction, variable frame rate tokenization</a:t>
            </a:r>
          </a:p>
          <a:p>
            <a:pPr lvl="1"/>
            <a:r>
              <a:rPr kumimoji="1" lang="en-US" altLang="zh-CN" sz="2400" dirty="0"/>
              <a:t>Entropy-based frame rate selection (</a:t>
            </a:r>
            <a:r>
              <a:rPr kumimoji="1" lang="en-US" altLang="zh-CN" sz="2400" b="1" dirty="0"/>
              <a:t>TFC</a:t>
            </a:r>
            <a:r>
              <a:rPr kumimoji="1" lang="en-US" altLang="zh-CN" sz="2400" dirty="0"/>
              <a:t>)</a:t>
            </a:r>
          </a:p>
          <a:p>
            <a:pPr lvl="1"/>
            <a:r>
              <a:rPr kumimoji="1" lang="en-US" altLang="zh-CN" sz="2400" dirty="0"/>
              <a:t>DP-based dynamic </a:t>
            </a:r>
            <a:r>
              <a:rPr kumimoji="1" lang="en-US" altLang="zh-CN" sz="2400" dirty="0" err="1"/>
              <a:t>downsampling</a:t>
            </a:r>
            <a:r>
              <a:rPr kumimoji="1" lang="en-US" altLang="zh-CN" sz="2400" dirty="0"/>
              <a:t> (</a:t>
            </a:r>
            <a:r>
              <a:rPr kumimoji="1" lang="en-US" altLang="zh-CN" sz="2400" b="1" dirty="0" err="1"/>
              <a:t>CodecSlime</a:t>
            </a:r>
            <a:r>
              <a:rPr kumimoji="1" lang="en-US" altLang="zh-CN" sz="2400" dirty="0"/>
              <a:t>)</a:t>
            </a:r>
          </a:p>
          <a:p>
            <a:r>
              <a:rPr kumimoji="1" lang="en-US" altLang="zh-CN" sz="2400" dirty="0"/>
              <a:t>Staged training is usually adopted</a:t>
            </a:r>
          </a:p>
          <a:p>
            <a:r>
              <a:rPr kumimoji="1" lang="en-US" altLang="zh-CN" sz="2400" dirty="0"/>
              <a:t>Open problems:</a:t>
            </a:r>
          </a:p>
          <a:p>
            <a:pPr lvl="1"/>
            <a:r>
              <a:rPr kumimoji="1" lang="en-US" altLang="zh-CN" sz="2400" dirty="0"/>
              <a:t>Advantage of those tokens in TTS and SLM</a:t>
            </a:r>
          </a:p>
          <a:p>
            <a:pPr lvl="1"/>
            <a:r>
              <a:rPr kumimoji="1" lang="en-US" altLang="zh-CN" sz="2400" dirty="0"/>
              <a:t>Semantic abilities?</a:t>
            </a:r>
          </a:p>
          <a:p>
            <a:pPr lvl="1"/>
            <a:r>
              <a:rPr kumimoji="1" lang="en-US" altLang="zh-CN" sz="2400" dirty="0"/>
              <a:t>Unsupervised or text supervision?</a:t>
            </a:r>
          </a:p>
        </p:txBody>
      </p:sp>
      <p:sp>
        <p:nvSpPr>
          <p:cNvPr id="4" name="灯片编号占位符 3">
            <a:extLst>
              <a:ext uri="{FF2B5EF4-FFF2-40B4-BE49-F238E27FC236}">
                <a16:creationId xmlns:a16="http://schemas.microsoft.com/office/drawing/2014/main" id="{3C1280FE-9E33-274D-9012-ABB9B43A8B02}"/>
              </a:ext>
            </a:extLst>
          </p:cNvPr>
          <p:cNvSpPr>
            <a:spLocks noGrp="1"/>
          </p:cNvSpPr>
          <p:nvPr>
            <p:ph type="sldNum" sz="quarter" idx="12"/>
          </p:nvPr>
        </p:nvSpPr>
        <p:spPr/>
        <p:txBody>
          <a:bodyPr/>
          <a:lstStyle/>
          <a:p>
            <a:fld id="{E35E9E6D-B1E9-4F08-8E83-0E081C425F53}" type="slidenum">
              <a:rPr lang="de-DE" smtClean="0"/>
              <a:pPr/>
              <a:t>48</a:t>
            </a:fld>
            <a:endParaRPr lang="de-DE" dirty="0"/>
          </a:p>
        </p:txBody>
      </p:sp>
    </p:spTree>
    <p:extLst>
      <p:ext uri="{BB962C8B-B14F-4D97-AF65-F5344CB8AC3E}">
        <p14:creationId xmlns:p14="http://schemas.microsoft.com/office/powerpoint/2010/main" val="252371308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0B74E-62A8-8A45-BD54-C390F2FE9835}"/>
              </a:ext>
            </a:extLst>
          </p:cNvPr>
          <p:cNvSpPr>
            <a:spLocks noGrp="1"/>
          </p:cNvSpPr>
          <p:nvPr>
            <p:ph type="title"/>
          </p:nvPr>
        </p:nvSpPr>
        <p:spPr/>
        <p:txBody>
          <a:bodyPr/>
          <a:lstStyle/>
          <a:p>
            <a:r>
              <a:rPr kumimoji="1" lang="en-US" altLang="zh-CN" dirty="0"/>
              <a:t>Related Work</a:t>
            </a:r>
            <a:endParaRPr kumimoji="1" lang="zh-CN" altLang="en-US" dirty="0"/>
          </a:p>
        </p:txBody>
      </p:sp>
      <p:sp>
        <p:nvSpPr>
          <p:cNvPr id="3" name="内容占位符 2">
            <a:extLst>
              <a:ext uri="{FF2B5EF4-FFF2-40B4-BE49-F238E27FC236}">
                <a16:creationId xmlns:a16="http://schemas.microsoft.com/office/drawing/2014/main" id="{3410795E-0CD9-C640-974F-FEEA35D45AAA}"/>
              </a:ext>
            </a:extLst>
          </p:cNvPr>
          <p:cNvSpPr>
            <a:spLocks noGrp="1"/>
          </p:cNvSpPr>
          <p:nvPr>
            <p:ph idx="1"/>
          </p:nvPr>
        </p:nvSpPr>
        <p:spPr/>
        <p:txBody>
          <a:bodyPr/>
          <a:lstStyle/>
          <a:p>
            <a:r>
              <a:rPr lang="en" altLang="zh-CN" b="1" i="0" dirty="0">
                <a:solidFill>
                  <a:srgbClr val="222222"/>
                </a:solidFill>
                <a:effectLst/>
                <a:latin typeface="Arial" panose="020B0604020202020204" pitchFamily="34" charset="0"/>
              </a:rPr>
              <a:t>Guo, Y</a:t>
            </a:r>
            <a:r>
              <a:rPr lang="en" altLang="zh-CN" b="0" i="0" dirty="0">
                <a:solidFill>
                  <a:srgbClr val="222222"/>
                </a:solidFill>
                <a:effectLst/>
                <a:latin typeface="Arial" panose="020B0604020202020204" pitchFamily="34" charset="0"/>
              </a:rPr>
              <a:t>., Li, Z., Wang, H., Li, B., Shao, C., Zhang, H., ... &amp; Yu, K. (2025). Recent advances in discrete speech tokens: A review. </a:t>
            </a:r>
            <a:r>
              <a:rPr lang="en" altLang="zh-CN" b="0" i="1" dirty="0" err="1">
                <a:solidFill>
                  <a:srgbClr val="222222"/>
                </a:solidFill>
                <a:effectLst/>
                <a:latin typeface="Arial" panose="020B0604020202020204" pitchFamily="34" charset="0"/>
              </a:rPr>
              <a:t>arXiv</a:t>
            </a:r>
            <a:r>
              <a:rPr lang="en" altLang="zh-CN" b="0" i="1" dirty="0">
                <a:solidFill>
                  <a:srgbClr val="222222"/>
                </a:solidFill>
                <a:effectLst/>
                <a:latin typeface="Arial" panose="020B0604020202020204" pitchFamily="34" charset="0"/>
              </a:rPr>
              <a:t> preprint arXiv:2502.06490</a:t>
            </a:r>
            <a:r>
              <a:rPr lang="en" altLang="zh-CN" b="0" i="0" dirty="0">
                <a:solidFill>
                  <a:srgbClr val="222222"/>
                </a:solidFill>
                <a:effectLst/>
                <a:latin typeface="Arial" panose="020B0604020202020204" pitchFamily="34" charset="0"/>
              </a:rPr>
              <a:t>.</a:t>
            </a:r>
          </a:p>
          <a:p>
            <a:r>
              <a:rPr lang="en" altLang="zh-CN" b="1" i="0" dirty="0">
                <a:solidFill>
                  <a:srgbClr val="222222"/>
                </a:solidFill>
                <a:effectLst/>
                <a:latin typeface="Arial" panose="020B0604020202020204" pitchFamily="34" charset="0"/>
              </a:rPr>
              <a:t>Guo, Y., </a:t>
            </a:r>
            <a:r>
              <a:rPr lang="en" altLang="zh-CN" b="0" i="0" dirty="0">
                <a:solidFill>
                  <a:srgbClr val="222222"/>
                </a:solidFill>
                <a:effectLst/>
                <a:latin typeface="Arial" panose="020B0604020202020204" pitchFamily="34" charset="0"/>
              </a:rPr>
              <a:t>Li, Z., Du, C., Wang, H., Chen, X., &amp; Yu, K. (2024). </a:t>
            </a:r>
            <a:r>
              <a:rPr lang="en" altLang="zh-CN" b="0" i="0" dirty="0" err="1">
                <a:solidFill>
                  <a:srgbClr val="222222"/>
                </a:solidFill>
                <a:effectLst/>
                <a:latin typeface="Arial" panose="020B0604020202020204" pitchFamily="34" charset="0"/>
              </a:rPr>
              <a:t>LSCodec</a:t>
            </a:r>
            <a:r>
              <a:rPr lang="en" altLang="zh-CN" b="0" i="0" dirty="0">
                <a:solidFill>
                  <a:srgbClr val="222222"/>
                </a:solidFill>
                <a:effectLst/>
                <a:latin typeface="Arial" panose="020B0604020202020204" pitchFamily="34" charset="0"/>
              </a:rPr>
              <a:t>: Low-bitrate and speaker-decoupled discrete speech codec. </a:t>
            </a:r>
            <a:r>
              <a:rPr lang="en" altLang="zh-CN" b="0" i="1" dirty="0" err="1">
                <a:solidFill>
                  <a:srgbClr val="222222"/>
                </a:solidFill>
                <a:effectLst/>
                <a:latin typeface="Arial" panose="020B0604020202020204" pitchFamily="34" charset="0"/>
              </a:rPr>
              <a:t>arXiv</a:t>
            </a:r>
            <a:r>
              <a:rPr lang="en" altLang="zh-CN" b="0" i="1" dirty="0">
                <a:solidFill>
                  <a:srgbClr val="222222"/>
                </a:solidFill>
                <a:effectLst/>
                <a:latin typeface="Arial" panose="020B0604020202020204" pitchFamily="34" charset="0"/>
              </a:rPr>
              <a:t> preprint arXiv:2410.15764</a:t>
            </a:r>
            <a:r>
              <a:rPr lang="en" altLang="zh-CN" b="0" i="0" dirty="0">
                <a:solidFill>
                  <a:srgbClr val="222222"/>
                </a:solidFill>
                <a:effectLst/>
                <a:latin typeface="Arial" panose="020B0604020202020204" pitchFamily="34" charset="0"/>
              </a:rPr>
              <a:t>.</a:t>
            </a:r>
            <a:endParaRPr lang="en" altLang="zh-CN" dirty="0">
              <a:solidFill>
                <a:srgbClr val="222222"/>
              </a:solidFill>
              <a:latin typeface="Arial" panose="020B0604020202020204" pitchFamily="34" charset="0"/>
            </a:endParaRPr>
          </a:p>
          <a:p>
            <a:r>
              <a:rPr lang="en" altLang="zh-CN" b="0" i="0" dirty="0">
                <a:solidFill>
                  <a:srgbClr val="222222"/>
                </a:solidFill>
                <a:effectLst/>
                <a:latin typeface="Arial" panose="020B0604020202020204" pitchFamily="34" charset="0"/>
              </a:rPr>
              <a:t>Shen, F., </a:t>
            </a:r>
            <a:r>
              <a:rPr lang="en" altLang="zh-CN" b="1" i="0" dirty="0">
                <a:solidFill>
                  <a:srgbClr val="222222"/>
                </a:solidFill>
                <a:effectLst/>
                <a:latin typeface="Arial" panose="020B0604020202020204" pitchFamily="34" charset="0"/>
              </a:rPr>
              <a:t>Guo, Y., </a:t>
            </a:r>
            <a:r>
              <a:rPr lang="en" altLang="zh-CN" b="0" i="0" dirty="0">
                <a:solidFill>
                  <a:srgbClr val="222222"/>
                </a:solidFill>
                <a:effectLst/>
                <a:latin typeface="Arial" panose="020B0604020202020204" pitchFamily="34" charset="0"/>
              </a:rPr>
              <a:t>Du, C., Chen, X., &amp; Yu, K. (2024, April). Acoustic </a:t>
            </a:r>
            <a:r>
              <a:rPr lang="en" altLang="zh-CN" b="0" i="0" dirty="0" err="1">
                <a:solidFill>
                  <a:srgbClr val="222222"/>
                </a:solidFill>
                <a:effectLst/>
                <a:latin typeface="Arial" panose="020B0604020202020204" pitchFamily="34" charset="0"/>
              </a:rPr>
              <a:t>bpe</a:t>
            </a:r>
            <a:r>
              <a:rPr lang="en" altLang="zh-CN" b="0" i="0" dirty="0">
                <a:solidFill>
                  <a:srgbClr val="222222"/>
                </a:solidFill>
                <a:effectLst/>
                <a:latin typeface="Arial" panose="020B0604020202020204" pitchFamily="34" charset="0"/>
              </a:rPr>
              <a:t> for speech generation with discrete tokens. In </a:t>
            </a:r>
            <a:r>
              <a:rPr lang="en" altLang="zh-CN" b="0" i="1" dirty="0">
                <a:solidFill>
                  <a:srgbClr val="222222"/>
                </a:solidFill>
                <a:effectLst/>
                <a:latin typeface="Arial" panose="020B0604020202020204" pitchFamily="34" charset="0"/>
              </a:rPr>
              <a:t>ICASSP 2024-2024 IEEE International Conference on Acoustics, Speech and Signal Processing (ICASSP)</a:t>
            </a:r>
            <a:r>
              <a:rPr lang="en" altLang="zh-CN" b="0" i="0" dirty="0">
                <a:solidFill>
                  <a:srgbClr val="222222"/>
                </a:solidFill>
                <a:effectLst/>
                <a:latin typeface="Arial" panose="020B0604020202020204" pitchFamily="34" charset="0"/>
              </a:rPr>
              <a:t> (pp. 11746-11750). IEEE.</a:t>
            </a:r>
          </a:p>
          <a:p>
            <a:r>
              <a:rPr lang="en" altLang="zh-CN" b="0" i="0" dirty="0">
                <a:solidFill>
                  <a:srgbClr val="222222"/>
                </a:solidFill>
                <a:effectLst/>
                <a:latin typeface="Arial" panose="020B0604020202020204" pitchFamily="34" charset="0"/>
              </a:rPr>
              <a:t>Li, B., Shen, F., </a:t>
            </a:r>
            <a:r>
              <a:rPr lang="en" altLang="zh-CN" b="1" i="0" dirty="0">
                <a:solidFill>
                  <a:srgbClr val="222222"/>
                </a:solidFill>
                <a:effectLst/>
                <a:latin typeface="Arial" panose="020B0604020202020204" pitchFamily="34" charset="0"/>
              </a:rPr>
              <a:t>Guo, Y</a:t>
            </a:r>
            <a:r>
              <a:rPr lang="en" altLang="zh-CN" b="0" i="0" dirty="0">
                <a:solidFill>
                  <a:srgbClr val="222222"/>
                </a:solidFill>
                <a:effectLst/>
                <a:latin typeface="Arial" panose="020B0604020202020204" pitchFamily="34" charset="0"/>
              </a:rPr>
              <a:t>., Wang, S., Chen, X., &amp; Yu, K. (2024). On the effectiveness of acoustic </a:t>
            </a:r>
            <a:r>
              <a:rPr lang="en" altLang="zh-CN" b="0" i="0" dirty="0" err="1">
                <a:solidFill>
                  <a:srgbClr val="222222"/>
                </a:solidFill>
                <a:effectLst/>
                <a:latin typeface="Arial" panose="020B0604020202020204" pitchFamily="34" charset="0"/>
              </a:rPr>
              <a:t>bpe</a:t>
            </a:r>
            <a:r>
              <a:rPr lang="en" altLang="zh-CN" b="0" i="0" dirty="0">
                <a:solidFill>
                  <a:srgbClr val="222222"/>
                </a:solidFill>
                <a:effectLst/>
                <a:latin typeface="Arial" panose="020B0604020202020204" pitchFamily="34" charset="0"/>
              </a:rPr>
              <a:t> in decoder-only </a:t>
            </a:r>
            <a:r>
              <a:rPr lang="en" altLang="zh-CN" b="0" i="0" dirty="0" err="1">
                <a:solidFill>
                  <a:srgbClr val="222222"/>
                </a:solidFill>
                <a:effectLst/>
                <a:latin typeface="Arial" panose="020B0604020202020204" pitchFamily="34" charset="0"/>
              </a:rPr>
              <a:t>tts</a:t>
            </a:r>
            <a:r>
              <a:rPr lang="en" altLang="zh-CN" b="0" i="0" dirty="0">
                <a:solidFill>
                  <a:srgbClr val="222222"/>
                </a:solidFill>
                <a:effectLst/>
                <a:latin typeface="Arial" panose="020B0604020202020204" pitchFamily="34" charset="0"/>
              </a:rPr>
              <a:t>. </a:t>
            </a:r>
            <a:r>
              <a:rPr lang="en" altLang="zh-CN" b="0" i="1" dirty="0" err="1">
                <a:solidFill>
                  <a:srgbClr val="222222"/>
                </a:solidFill>
                <a:effectLst/>
                <a:latin typeface="Arial" panose="020B0604020202020204" pitchFamily="34" charset="0"/>
              </a:rPr>
              <a:t>arXiv</a:t>
            </a:r>
            <a:r>
              <a:rPr lang="en" altLang="zh-CN" b="0" i="1" dirty="0">
                <a:solidFill>
                  <a:srgbClr val="222222"/>
                </a:solidFill>
                <a:effectLst/>
                <a:latin typeface="Arial" panose="020B0604020202020204" pitchFamily="34" charset="0"/>
              </a:rPr>
              <a:t> preprint arXiv:2407.03892</a:t>
            </a:r>
            <a:r>
              <a:rPr lang="en" altLang="zh-CN" b="0" i="0" dirty="0">
                <a:solidFill>
                  <a:srgbClr val="222222"/>
                </a:solidFill>
                <a:effectLst/>
                <a:latin typeface="Arial" panose="020B0604020202020204" pitchFamily="34" charset="0"/>
              </a:rPr>
              <a:t>.</a:t>
            </a:r>
          </a:p>
          <a:p>
            <a:r>
              <a:rPr lang="en" altLang="zh-CN" b="0" i="0" dirty="0">
                <a:solidFill>
                  <a:srgbClr val="222222"/>
                </a:solidFill>
                <a:effectLst/>
                <a:latin typeface="Arial" panose="020B0604020202020204" pitchFamily="34" charset="0"/>
              </a:rPr>
              <a:t>Zhang, H., </a:t>
            </a:r>
            <a:r>
              <a:rPr lang="en" altLang="zh-CN" b="1" i="0" dirty="0">
                <a:solidFill>
                  <a:srgbClr val="222222"/>
                </a:solidFill>
                <a:effectLst/>
                <a:latin typeface="Arial" panose="020B0604020202020204" pitchFamily="34" charset="0"/>
              </a:rPr>
              <a:t>Guo, Y</a:t>
            </a:r>
            <a:r>
              <a:rPr lang="en" altLang="zh-CN" b="0" i="0" dirty="0">
                <a:solidFill>
                  <a:srgbClr val="222222"/>
                </a:solidFill>
                <a:effectLst/>
                <a:latin typeface="Arial" panose="020B0604020202020204" pitchFamily="34" charset="0"/>
              </a:rPr>
              <a:t>., Li, Z., Hao, X., Chen, X., &amp; Yu, K. (2025). Unlocking Temporal Flexibility: Neural Speech Codec with Variable Frame Rate. </a:t>
            </a:r>
            <a:r>
              <a:rPr lang="en" altLang="zh-CN" b="0" i="1" dirty="0" err="1">
                <a:solidFill>
                  <a:srgbClr val="222222"/>
                </a:solidFill>
                <a:effectLst/>
                <a:latin typeface="Arial" panose="020B0604020202020204" pitchFamily="34" charset="0"/>
              </a:rPr>
              <a:t>arXiv</a:t>
            </a:r>
            <a:r>
              <a:rPr lang="en" altLang="zh-CN" b="0" i="1" dirty="0">
                <a:solidFill>
                  <a:srgbClr val="222222"/>
                </a:solidFill>
                <a:effectLst/>
                <a:latin typeface="Arial" panose="020B0604020202020204" pitchFamily="34" charset="0"/>
              </a:rPr>
              <a:t> preprint arXiv:2505.16845</a:t>
            </a:r>
            <a:r>
              <a:rPr lang="en" altLang="zh-CN" b="0" i="0" dirty="0">
                <a:solidFill>
                  <a:srgbClr val="222222"/>
                </a:solidFill>
                <a:effectLst/>
                <a:latin typeface="Arial" panose="020B0604020202020204" pitchFamily="34" charset="0"/>
              </a:rPr>
              <a:t>.</a:t>
            </a:r>
          </a:p>
          <a:p>
            <a:r>
              <a:rPr lang="en" altLang="zh-CN" b="0" i="0" dirty="0">
                <a:solidFill>
                  <a:srgbClr val="222222"/>
                </a:solidFill>
                <a:effectLst/>
                <a:latin typeface="Arial" panose="020B0604020202020204" pitchFamily="34" charset="0"/>
              </a:rPr>
              <a:t>Wang, H., </a:t>
            </a:r>
            <a:r>
              <a:rPr lang="en" altLang="zh-CN" b="1" i="0" dirty="0">
                <a:solidFill>
                  <a:srgbClr val="222222"/>
                </a:solidFill>
                <a:effectLst/>
                <a:latin typeface="Arial" panose="020B0604020202020204" pitchFamily="34" charset="0"/>
              </a:rPr>
              <a:t>Guo, Y</a:t>
            </a:r>
            <a:r>
              <a:rPr lang="en" altLang="zh-CN" b="0" i="0" dirty="0">
                <a:solidFill>
                  <a:srgbClr val="222222"/>
                </a:solidFill>
                <a:effectLst/>
                <a:latin typeface="Arial" panose="020B0604020202020204" pitchFamily="34" charset="0"/>
              </a:rPr>
              <a:t>., Shao, C., Li, B., Chen, X., &amp; Yu, K. (2025). </a:t>
            </a:r>
            <a:r>
              <a:rPr lang="en" altLang="zh-CN" b="0" i="0" dirty="0" err="1">
                <a:solidFill>
                  <a:srgbClr val="222222"/>
                </a:solidFill>
                <a:effectLst/>
                <a:latin typeface="Arial" panose="020B0604020202020204" pitchFamily="34" charset="0"/>
              </a:rPr>
              <a:t>CodecSlime</a:t>
            </a:r>
            <a:r>
              <a:rPr lang="en" altLang="zh-CN" b="0" i="0" dirty="0">
                <a:solidFill>
                  <a:srgbClr val="222222"/>
                </a:solidFill>
                <a:effectLst/>
                <a:latin typeface="Arial" panose="020B0604020202020204" pitchFamily="34" charset="0"/>
              </a:rPr>
              <a:t>: Temporal Redundancy Compression of Neural Speech Codec via Dynamic Frame Rate. </a:t>
            </a:r>
            <a:r>
              <a:rPr lang="en" altLang="zh-CN" b="0" i="1" dirty="0" err="1">
                <a:solidFill>
                  <a:srgbClr val="222222"/>
                </a:solidFill>
                <a:effectLst/>
                <a:latin typeface="Arial" panose="020B0604020202020204" pitchFamily="34" charset="0"/>
              </a:rPr>
              <a:t>arXiv</a:t>
            </a:r>
            <a:r>
              <a:rPr lang="en" altLang="zh-CN" b="0" i="1" dirty="0">
                <a:solidFill>
                  <a:srgbClr val="222222"/>
                </a:solidFill>
                <a:effectLst/>
                <a:latin typeface="Arial" panose="020B0604020202020204" pitchFamily="34" charset="0"/>
              </a:rPr>
              <a:t> preprint arXiv:2506.21074</a:t>
            </a:r>
            <a:r>
              <a:rPr lang="en" altLang="zh-CN" b="0" i="0" dirty="0">
                <a:solidFill>
                  <a:srgbClr val="222222"/>
                </a:solidFill>
                <a:effectLst/>
                <a:latin typeface="Arial" panose="020B0604020202020204" pitchFamily="34" charset="0"/>
              </a:rPr>
              <a:t>.</a:t>
            </a:r>
            <a:endParaRPr kumimoji="1" lang="zh-CN" altLang="en-US" dirty="0"/>
          </a:p>
        </p:txBody>
      </p:sp>
      <p:sp>
        <p:nvSpPr>
          <p:cNvPr id="4" name="灯片编号占位符 3">
            <a:extLst>
              <a:ext uri="{FF2B5EF4-FFF2-40B4-BE49-F238E27FC236}">
                <a16:creationId xmlns:a16="http://schemas.microsoft.com/office/drawing/2014/main" id="{40B1564E-2AA6-0941-8F38-527F2AA8CA17}"/>
              </a:ext>
            </a:extLst>
          </p:cNvPr>
          <p:cNvSpPr>
            <a:spLocks noGrp="1"/>
          </p:cNvSpPr>
          <p:nvPr>
            <p:ph type="sldNum" sz="quarter" idx="12"/>
          </p:nvPr>
        </p:nvSpPr>
        <p:spPr/>
        <p:txBody>
          <a:bodyPr/>
          <a:lstStyle/>
          <a:p>
            <a:fld id="{E35E9E6D-B1E9-4F08-8E83-0E081C425F53}" type="slidenum">
              <a:rPr lang="de-DE" smtClean="0"/>
              <a:pPr/>
              <a:t>49</a:t>
            </a:fld>
            <a:endParaRPr lang="de-DE" dirty="0"/>
          </a:p>
        </p:txBody>
      </p:sp>
    </p:spTree>
    <p:extLst>
      <p:ext uri="{BB962C8B-B14F-4D97-AF65-F5344CB8AC3E}">
        <p14:creationId xmlns:p14="http://schemas.microsoft.com/office/powerpoint/2010/main" val="212206615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4B87C-2F3D-C74A-8B0C-199AA3999EDB}"/>
              </a:ext>
            </a:extLst>
          </p:cNvPr>
          <p:cNvSpPr>
            <a:spLocks noGrp="1"/>
          </p:cNvSpPr>
          <p:nvPr>
            <p:ph type="title"/>
          </p:nvPr>
        </p:nvSpPr>
        <p:spPr/>
        <p:txBody>
          <a:bodyPr/>
          <a:lstStyle/>
          <a:p>
            <a:r>
              <a:rPr kumimoji="1" lang="en-US" altLang="zh-CN" dirty="0"/>
              <a:t>Discrete Speech Tokens: Taxonomy</a:t>
            </a:r>
            <a:endParaRPr kumimoji="1" lang="zh-CN" altLang="en-US" dirty="0"/>
          </a:p>
        </p:txBody>
      </p:sp>
      <p:sp>
        <p:nvSpPr>
          <p:cNvPr id="4" name="灯片编号占位符 3">
            <a:extLst>
              <a:ext uri="{FF2B5EF4-FFF2-40B4-BE49-F238E27FC236}">
                <a16:creationId xmlns:a16="http://schemas.microsoft.com/office/drawing/2014/main" id="{76A3EF40-CCAE-1B4D-A513-8B8B96942138}"/>
              </a:ext>
            </a:extLst>
          </p:cNvPr>
          <p:cNvSpPr>
            <a:spLocks noGrp="1"/>
          </p:cNvSpPr>
          <p:nvPr>
            <p:ph type="sldNum" sz="quarter" idx="12"/>
          </p:nvPr>
        </p:nvSpPr>
        <p:spPr/>
        <p:txBody>
          <a:bodyPr/>
          <a:lstStyle/>
          <a:p>
            <a:fld id="{E35E9E6D-B1E9-4F08-8E83-0E081C425F53}" type="slidenum">
              <a:rPr lang="de-DE" smtClean="0"/>
              <a:pPr/>
              <a:t>5</a:t>
            </a:fld>
            <a:endParaRPr lang="de-DE" dirty="0"/>
          </a:p>
        </p:txBody>
      </p:sp>
      <p:sp>
        <p:nvSpPr>
          <p:cNvPr id="5" name="左大括号 4">
            <a:extLst>
              <a:ext uri="{FF2B5EF4-FFF2-40B4-BE49-F238E27FC236}">
                <a16:creationId xmlns:a16="http://schemas.microsoft.com/office/drawing/2014/main" id="{0091622A-489B-AA4B-9F5B-E0042FFC148A}"/>
              </a:ext>
            </a:extLst>
          </p:cNvPr>
          <p:cNvSpPr/>
          <p:nvPr/>
        </p:nvSpPr>
        <p:spPr>
          <a:xfrm>
            <a:off x="1458439" y="1652420"/>
            <a:ext cx="341036" cy="4397318"/>
          </a:xfrm>
          <a:prstGeom prst="leftBrac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AAB45BF1-5049-404D-8FF9-1DDA129E0533}"/>
              </a:ext>
            </a:extLst>
          </p:cNvPr>
          <p:cNvSpPr/>
          <p:nvPr/>
        </p:nvSpPr>
        <p:spPr>
          <a:xfrm>
            <a:off x="140374" y="3291354"/>
            <a:ext cx="1264254" cy="1119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Discrete Speech Token</a:t>
            </a:r>
            <a:endParaRPr kumimoji="1" lang="zh-CN" altLang="en-US" b="1" dirty="0">
              <a:solidFill>
                <a:sysClr val="windowText" lastClr="000000"/>
              </a:solidFill>
            </a:endParaRPr>
          </a:p>
        </p:txBody>
      </p:sp>
      <p:sp>
        <p:nvSpPr>
          <p:cNvPr id="7" name="圆角矩形 6">
            <a:extLst>
              <a:ext uri="{FF2B5EF4-FFF2-40B4-BE49-F238E27FC236}">
                <a16:creationId xmlns:a16="http://schemas.microsoft.com/office/drawing/2014/main" id="{556B9978-7362-804C-BAD1-A07244331422}"/>
              </a:ext>
            </a:extLst>
          </p:cNvPr>
          <p:cNvSpPr/>
          <p:nvPr/>
        </p:nvSpPr>
        <p:spPr>
          <a:xfrm>
            <a:off x="1804562" y="1629631"/>
            <a:ext cx="1800200" cy="792088"/>
          </a:xfrm>
          <a:prstGeom prst="roundRect">
            <a:avLst/>
          </a:prstGeom>
          <a:solidFill>
            <a:srgbClr val="A5FFC8"/>
          </a:solidFill>
          <a:ln>
            <a:solidFill>
              <a:srgbClr val="00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Acoustic</a:t>
            </a:r>
            <a:r>
              <a:rPr kumimoji="1" lang="zh-CN" altLang="en-US" b="1" dirty="0">
                <a:solidFill>
                  <a:sysClr val="windowText" lastClr="000000"/>
                </a:solidFill>
              </a:rPr>
              <a:t> </a:t>
            </a:r>
            <a:r>
              <a:rPr kumimoji="1" lang="en-US" altLang="zh-CN" b="1" dirty="0">
                <a:solidFill>
                  <a:sysClr val="windowText" lastClr="000000"/>
                </a:solidFill>
              </a:rPr>
              <a:t>Token</a:t>
            </a:r>
            <a:endParaRPr kumimoji="1" lang="zh-CN" altLang="en-US" b="1" dirty="0">
              <a:solidFill>
                <a:sysClr val="windowText" lastClr="000000"/>
              </a:solidFill>
            </a:endParaRPr>
          </a:p>
        </p:txBody>
      </p:sp>
      <p:sp>
        <p:nvSpPr>
          <p:cNvPr id="8" name="圆角矩形 7">
            <a:extLst>
              <a:ext uri="{FF2B5EF4-FFF2-40B4-BE49-F238E27FC236}">
                <a16:creationId xmlns:a16="http://schemas.microsoft.com/office/drawing/2014/main" id="{32F56FE8-A80D-4742-A0CF-0C05776413A0}"/>
              </a:ext>
            </a:extLst>
          </p:cNvPr>
          <p:cNvSpPr/>
          <p:nvPr/>
        </p:nvSpPr>
        <p:spPr>
          <a:xfrm>
            <a:off x="1853286" y="3592542"/>
            <a:ext cx="1800200" cy="792088"/>
          </a:xfrm>
          <a:prstGeom prst="roundRect">
            <a:avLst/>
          </a:prstGeom>
          <a:solidFill>
            <a:srgbClr val="DDDDFF"/>
          </a:solidFill>
          <a:ln>
            <a:solidFill>
              <a:srgbClr val="958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Semantic</a:t>
            </a:r>
            <a:r>
              <a:rPr kumimoji="1" lang="zh-CN" altLang="en-US" b="1" dirty="0">
                <a:solidFill>
                  <a:sysClr val="windowText" lastClr="000000"/>
                </a:solidFill>
              </a:rPr>
              <a:t> </a:t>
            </a:r>
            <a:r>
              <a:rPr kumimoji="1" lang="en-US" altLang="zh-CN" b="1" dirty="0">
                <a:solidFill>
                  <a:sysClr val="windowText" lastClr="000000"/>
                </a:solidFill>
              </a:rPr>
              <a:t>Token</a:t>
            </a:r>
            <a:endParaRPr kumimoji="1" lang="zh-CN" altLang="en-US" b="1" dirty="0">
              <a:solidFill>
                <a:sysClr val="windowText" lastClr="000000"/>
              </a:solidFill>
            </a:endParaRPr>
          </a:p>
        </p:txBody>
      </p:sp>
      <p:sp>
        <p:nvSpPr>
          <p:cNvPr id="9" name="左大括号 8">
            <a:extLst>
              <a:ext uri="{FF2B5EF4-FFF2-40B4-BE49-F238E27FC236}">
                <a16:creationId xmlns:a16="http://schemas.microsoft.com/office/drawing/2014/main" id="{A9493EFF-87F6-7E4B-8E15-52AF59DE276F}"/>
              </a:ext>
            </a:extLst>
          </p:cNvPr>
          <p:cNvSpPr/>
          <p:nvPr/>
        </p:nvSpPr>
        <p:spPr>
          <a:xfrm>
            <a:off x="3704294" y="1199075"/>
            <a:ext cx="504056" cy="1409707"/>
          </a:xfrm>
          <a:prstGeom prst="leftBrace">
            <a:avLst/>
          </a:prstGeom>
          <a:noFill/>
          <a:ln w="57150">
            <a:solidFill>
              <a:srgbClr val="007C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094B983B-28E0-F943-8F86-6D3610FFB1A7}"/>
              </a:ext>
            </a:extLst>
          </p:cNvPr>
          <p:cNvSpPr/>
          <p:nvPr/>
        </p:nvSpPr>
        <p:spPr>
          <a:xfrm>
            <a:off x="4218524" y="882462"/>
            <a:ext cx="2319562" cy="574590"/>
          </a:xfrm>
          <a:prstGeom prst="roundRect">
            <a:avLst/>
          </a:prstGeom>
          <a:solidFill>
            <a:srgbClr val="A5FFC8"/>
          </a:solidFill>
          <a:ln>
            <a:solidFill>
              <a:srgbClr val="00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General-purpose codec</a:t>
            </a:r>
            <a:endParaRPr kumimoji="1" lang="zh-CN" altLang="en-US" b="1" dirty="0">
              <a:solidFill>
                <a:sysClr val="windowText" lastClr="000000"/>
              </a:solidFill>
            </a:endParaRPr>
          </a:p>
        </p:txBody>
      </p:sp>
      <p:sp>
        <p:nvSpPr>
          <p:cNvPr id="11" name="圆角矩形 10">
            <a:extLst>
              <a:ext uri="{FF2B5EF4-FFF2-40B4-BE49-F238E27FC236}">
                <a16:creationId xmlns:a16="http://schemas.microsoft.com/office/drawing/2014/main" id="{750B672D-F625-AA45-92E7-C03B4CA56C4F}"/>
              </a:ext>
            </a:extLst>
          </p:cNvPr>
          <p:cNvSpPr/>
          <p:nvPr/>
        </p:nvSpPr>
        <p:spPr>
          <a:xfrm>
            <a:off x="4218524" y="1567447"/>
            <a:ext cx="1800200" cy="570690"/>
          </a:xfrm>
          <a:prstGeom prst="roundRect">
            <a:avLst/>
          </a:prstGeom>
          <a:solidFill>
            <a:srgbClr val="A5FFC8"/>
          </a:solidFill>
          <a:ln>
            <a:solidFill>
              <a:srgbClr val="00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Semantic distillation</a:t>
            </a:r>
            <a:endParaRPr kumimoji="1" lang="zh-CN" altLang="en-US" b="1" dirty="0">
              <a:solidFill>
                <a:sysClr val="windowText" lastClr="000000"/>
              </a:solidFill>
            </a:endParaRPr>
          </a:p>
        </p:txBody>
      </p:sp>
      <p:sp>
        <p:nvSpPr>
          <p:cNvPr id="12" name="圆角矩形 11">
            <a:extLst>
              <a:ext uri="{FF2B5EF4-FFF2-40B4-BE49-F238E27FC236}">
                <a16:creationId xmlns:a16="http://schemas.microsoft.com/office/drawing/2014/main" id="{EDC2E6D9-FBAA-9E4C-AE59-B4443B8AE8E5}"/>
              </a:ext>
            </a:extLst>
          </p:cNvPr>
          <p:cNvSpPr/>
          <p:nvPr/>
        </p:nvSpPr>
        <p:spPr>
          <a:xfrm>
            <a:off x="4218524" y="2225879"/>
            <a:ext cx="2319562" cy="570690"/>
          </a:xfrm>
          <a:prstGeom prst="roundRect">
            <a:avLst/>
          </a:prstGeom>
          <a:solidFill>
            <a:srgbClr val="A5FFC8"/>
          </a:solidFill>
          <a:ln>
            <a:solidFill>
              <a:srgbClr val="007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Disentanglement</a:t>
            </a:r>
            <a:endParaRPr kumimoji="1" lang="zh-CN" altLang="en-US" b="1" dirty="0">
              <a:solidFill>
                <a:sysClr val="windowText" lastClr="000000"/>
              </a:solidFill>
            </a:endParaRPr>
          </a:p>
        </p:txBody>
      </p:sp>
      <p:sp>
        <p:nvSpPr>
          <p:cNvPr id="13" name="左大括号 12">
            <a:extLst>
              <a:ext uri="{FF2B5EF4-FFF2-40B4-BE49-F238E27FC236}">
                <a16:creationId xmlns:a16="http://schemas.microsoft.com/office/drawing/2014/main" id="{5A81EDAE-315A-6640-9029-AE36F57BC9C0}"/>
              </a:ext>
            </a:extLst>
          </p:cNvPr>
          <p:cNvSpPr/>
          <p:nvPr/>
        </p:nvSpPr>
        <p:spPr>
          <a:xfrm>
            <a:off x="3723669" y="3126871"/>
            <a:ext cx="504056" cy="1592993"/>
          </a:xfrm>
          <a:prstGeom prst="leftBrace">
            <a:avLst/>
          </a:prstGeom>
          <a:ln w="57150">
            <a:solidFill>
              <a:srgbClr val="9C9BB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0CFFDC29-624A-D04A-BF8F-FC0AF97BA2AD}"/>
              </a:ext>
            </a:extLst>
          </p:cNvPr>
          <p:cNvSpPr/>
          <p:nvPr/>
        </p:nvSpPr>
        <p:spPr>
          <a:xfrm>
            <a:off x="4218524" y="2918154"/>
            <a:ext cx="1800200" cy="606043"/>
          </a:xfrm>
          <a:prstGeom prst="roundRect">
            <a:avLst/>
          </a:prstGeom>
          <a:solidFill>
            <a:srgbClr val="DDDDFF"/>
          </a:solidFill>
          <a:ln>
            <a:solidFill>
              <a:srgbClr val="958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SSL tokens</a:t>
            </a:r>
          </a:p>
        </p:txBody>
      </p:sp>
      <p:sp>
        <p:nvSpPr>
          <p:cNvPr id="16" name="圆角矩形 15">
            <a:extLst>
              <a:ext uri="{FF2B5EF4-FFF2-40B4-BE49-F238E27FC236}">
                <a16:creationId xmlns:a16="http://schemas.microsoft.com/office/drawing/2014/main" id="{CB95CEDC-CAFE-2F4D-A0E2-6B7876C75231}"/>
              </a:ext>
            </a:extLst>
          </p:cNvPr>
          <p:cNvSpPr/>
          <p:nvPr/>
        </p:nvSpPr>
        <p:spPr>
          <a:xfrm>
            <a:off x="4208350" y="3589369"/>
            <a:ext cx="1800200" cy="606043"/>
          </a:xfrm>
          <a:prstGeom prst="roundRect">
            <a:avLst/>
          </a:prstGeom>
          <a:solidFill>
            <a:srgbClr val="DDDDFF"/>
          </a:solidFill>
          <a:ln>
            <a:solidFill>
              <a:srgbClr val="958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Supervised tokens</a:t>
            </a:r>
            <a:endParaRPr kumimoji="1" lang="zh-CN" altLang="en-US" b="1" dirty="0">
              <a:solidFill>
                <a:sysClr val="windowText" lastClr="000000"/>
              </a:solidFill>
            </a:endParaRPr>
          </a:p>
        </p:txBody>
      </p:sp>
      <p:sp>
        <p:nvSpPr>
          <p:cNvPr id="17" name="圆角矩形 16">
            <a:extLst>
              <a:ext uri="{FF2B5EF4-FFF2-40B4-BE49-F238E27FC236}">
                <a16:creationId xmlns:a16="http://schemas.microsoft.com/office/drawing/2014/main" id="{604824FC-EB87-5F40-A44B-82B939DD491B}"/>
              </a:ext>
            </a:extLst>
          </p:cNvPr>
          <p:cNvSpPr/>
          <p:nvPr/>
        </p:nvSpPr>
        <p:spPr>
          <a:xfrm>
            <a:off x="4208350" y="4261567"/>
            <a:ext cx="1800200" cy="606043"/>
          </a:xfrm>
          <a:prstGeom prst="roundRect">
            <a:avLst/>
          </a:prstGeom>
          <a:solidFill>
            <a:srgbClr val="DDDDFF"/>
          </a:solidFill>
          <a:ln>
            <a:solidFill>
              <a:srgbClr val="9584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Speech token vocoders</a:t>
            </a:r>
            <a:endParaRPr kumimoji="1" lang="zh-CN" altLang="en-US" b="1" dirty="0">
              <a:solidFill>
                <a:sysClr val="windowText" lastClr="000000"/>
              </a:solidFill>
            </a:endParaRPr>
          </a:p>
        </p:txBody>
      </p:sp>
      <p:sp>
        <p:nvSpPr>
          <p:cNvPr id="18" name="圆角矩形 17">
            <a:extLst>
              <a:ext uri="{FF2B5EF4-FFF2-40B4-BE49-F238E27FC236}">
                <a16:creationId xmlns:a16="http://schemas.microsoft.com/office/drawing/2014/main" id="{9ADCC4A5-0F7C-634D-8B5F-C9DA80BEB881}"/>
              </a:ext>
            </a:extLst>
          </p:cNvPr>
          <p:cNvSpPr/>
          <p:nvPr/>
        </p:nvSpPr>
        <p:spPr>
          <a:xfrm>
            <a:off x="4742878" y="5006325"/>
            <a:ext cx="1800200" cy="606043"/>
          </a:xfrm>
          <a:prstGeom prst="roundRect">
            <a:avLst/>
          </a:prstGeom>
          <a:solidFill>
            <a:srgbClr val="FFE0BE"/>
          </a:solidFill>
          <a:ln>
            <a:solidFill>
              <a:srgbClr val="CB75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Length reduction</a:t>
            </a:r>
            <a:endParaRPr kumimoji="1" lang="zh-CN" altLang="en-US" b="1" dirty="0">
              <a:solidFill>
                <a:sysClr val="windowText" lastClr="000000"/>
              </a:solidFill>
            </a:endParaRPr>
          </a:p>
        </p:txBody>
      </p:sp>
      <p:sp>
        <p:nvSpPr>
          <p:cNvPr id="19" name="圆角矩形 18">
            <a:extLst>
              <a:ext uri="{FF2B5EF4-FFF2-40B4-BE49-F238E27FC236}">
                <a16:creationId xmlns:a16="http://schemas.microsoft.com/office/drawing/2014/main" id="{4C22EAC4-458A-0149-B90C-29190C2EFFAC}"/>
              </a:ext>
            </a:extLst>
          </p:cNvPr>
          <p:cNvSpPr/>
          <p:nvPr/>
        </p:nvSpPr>
        <p:spPr>
          <a:xfrm>
            <a:off x="6767902" y="940887"/>
            <a:ext cx="4896544" cy="510833"/>
          </a:xfrm>
          <a:prstGeom prst="roundRect">
            <a:avLst/>
          </a:prstGeom>
          <a:solidFill>
            <a:srgbClr val="DA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b="1" dirty="0">
                <a:solidFill>
                  <a:sysClr val="windowText" lastClr="000000"/>
                </a:solidFill>
              </a:rPr>
              <a:t>VQ methods, diffusion, multi-resolution, variable bitrate… </a:t>
            </a:r>
            <a:endParaRPr kumimoji="1" lang="zh-CN" altLang="en-US" sz="1600" b="1" dirty="0">
              <a:solidFill>
                <a:sysClr val="windowText" lastClr="000000"/>
              </a:solidFill>
            </a:endParaRPr>
          </a:p>
        </p:txBody>
      </p:sp>
      <p:sp>
        <p:nvSpPr>
          <p:cNvPr id="20" name="圆角矩形 19">
            <a:extLst>
              <a:ext uri="{FF2B5EF4-FFF2-40B4-BE49-F238E27FC236}">
                <a16:creationId xmlns:a16="http://schemas.microsoft.com/office/drawing/2014/main" id="{208911D6-A135-AA41-B501-BA40CE80F62C}"/>
              </a:ext>
            </a:extLst>
          </p:cNvPr>
          <p:cNvSpPr/>
          <p:nvPr/>
        </p:nvSpPr>
        <p:spPr>
          <a:xfrm>
            <a:off x="6186185" y="1584614"/>
            <a:ext cx="5032422" cy="493667"/>
          </a:xfrm>
          <a:prstGeom prst="roundRect">
            <a:avLst/>
          </a:prstGeom>
          <a:solidFill>
            <a:srgbClr val="DA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b="1" dirty="0">
                <a:solidFill>
                  <a:sysClr val="windowText" lastClr="000000"/>
                </a:solidFill>
              </a:rPr>
              <a:t>Semantic guidance, semantic inputs/outputs, fixed semantic codebook…</a:t>
            </a:r>
            <a:endParaRPr kumimoji="1" lang="zh-CN" altLang="en-US" sz="1600" b="1" dirty="0">
              <a:solidFill>
                <a:sysClr val="windowText" lastClr="000000"/>
              </a:solidFill>
            </a:endParaRPr>
          </a:p>
        </p:txBody>
      </p:sp>
      <p:sp>
        <p:nvSpPr>
          <p:cNvPr id="21" name="圆角矩形 20">
            <a:extLst>
              <a:ext uri="{FF2B5EF4-FFF2-40B4-BE49-F238E27FC236}">
                <a16:creationId xmlns:a16="http://schemas.microsoft.com/office/drawing/2014/main" id="{350EBCBD-91FE-1743-B847-FF2FED70BAD2}"/>
              </a:ext>
            </a:extLst>
          </p:cNvPr>
          <p:cNvSpPr/>
          <p:nvPr/>
        </p:nvSpPr>
        <p:spPr>
          <a:xfrm>
            <a:off x="6767902" y="2217914"/>
            <a:ext cx="4896544" cy="606043"/>
          </a:xfrm>
          <a:prstGeom prst="roundRect">
            <a:avLst/>
          </a:prstGeom>
          <a:solidFill>
            <a:srgbClr val="DAEC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b="1" dirty="0">
                <a:solidFill>
                  <a:sysClr val="windowText" lastClr="000000"/>
                </a:solidFill>
              </a:rPr>
              <a:t>Speaker timbre, prosody, content, environment, source separation…</a:t>
            </a:r>
            <a:endParaRPr kumimoji="1" lang="zh-CN" altLang="en-US" sz="1600" b="1" dirty="0">
              <a:solidFill>
                <a:sysClr val="windowText" lastClr="000000"/>
              </a:solidFill>
            </a:endParaRPr>
          </a:p>
        </p:txBody>
      </p:sp>
      <p:sp>
        <p:nvSpPr>
          <p:cNvPr id="22" name="圆角矩形 21">
            <a:extLst>
              <a:ext uri="{FF2B5EF4-FFF2-40B4-BE49-F238E27FC236}">
                <a16:creationId xmlns:a16="http://schemas.microsoft.com/office/drawing/2014/main" id="{EA4F2833-73EB-E946-A5F5-71669AF629E3}"/>
              </a:ext>
            </a:extLst>
          </p:cNvPr>
          <p:cNvSpPr/>
          <p:nvPr/>
        </p:nvSpPr>
        <p:spPr>
          <a:xfrm>
            <a:off x="6186184" y="2920018"/>
            <a:ext cx="4873141" cy="622572"/>
          </a:xfrm>
          <a:prstGeom prst="roundRect">
            <a:avLst/>
          </a:prstGeom>
          <a:solidFill>
            <a:srgbClr val="ED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b="1" dirty="0">
                <a:solidFill>
                  <a:sysClr val="windowText" lastClr="000000"/>
                </a:solidFill>
              </a:rPr>
              <a:t>Online vs. offline, predictive</a:t>
            </a:r>
            <a:r>
              <a:rPr kumimoji="1" lang="zh-CN" altLang="en-US" sz="1600" b="1" dirty="0">
                <a:solidFill>
                  <a:sysClr val="windowText" lastClr="000000"/>
                </a:solidFill>
              </a:rPr>
              <a:t> </a:t>
            </a:r>
            <a:r>
              <a:rPr kumimoji="1" lang="en-US" altLang="zh-CN" sz="1600" b="1" dirty="0">
                <a:solidFill>
                  <a:sysClr val="windowText" lastClr="000000"/>
                </a:solidFill>
              </a:rPr>
              <a:t>vs</a:t>
            </a:r>
            <a:r>
              <a:rPr kumimoji="1" lang="zh-CN" altLang="en-US" sz="1600" b="1" dirty="0">
                <a:solidFill>
                  <a:sysClr val="windowText" lastClr="000000"/>
                </a:solidFill>
              </a:rPr>
              <a:t> </a:t>
            </a:r>
            <a:r>
              <a:rPr kumimoji="1" lang="en-US" altLang="zh-CN" sz="1600" b="1" dirty="0">
                <a:solidFill>
                  <a:sysClr val="windowText" lastClr="000000"/>
                </a:solidFill>
              </a:rPr>
              <a:t>contrastive, perturbation invariance, …</a:t>
            </a:r>
            <a:endParaRPr kumimoji="1" lang="zh-CN" altLang="en-US" sz="1600" b="1" dirty="0">
              <a:solidFill>
                <a:sysClr val="windowText" lastClr="000000"/>
              </a:solidFill>
            </a:endParaRPr>
          </a:p>
        </p:txBody>
      </p:sp>
      <p:sp>
        <p:nvSpPr>
          <p:cNvPr id="24" name="圆角矩形 23">
            <a:extLst>
              <a:ext uri="{FF2B5EF4-FFF2-40B4-BE49-F238E27FC236}">
                <a16:creationId xmlns:a16="http://schemas.microsoft.com/office/drawing/2014/main" id="{BAF6F807-CA85-034B-A45A-148468811094}"/>
              </a:ext>
            </a:extLst>
          </p:cNvPr>
          <p:cNvSpPr/>
          <p:nvPr/>
        </p:nvSpPr>
        <p:spPr>
          <a:xfrm>
            <a:off x="6176010" y="3562339"/>
            <a:ext cx="4873141" cy="622572"/>
          </a:xfrm>
          <a:prstGeom prst="roundRect">
            <a:avLst/>
          </a:prstGeom>
          <a:solidFill>
            <a:srgbClr val="ED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b="1" dirty="0">
                <a:solidFill>
                  <a:sysClr val="windowText" lastClr="000000"/>
                </a:solidFill>
              </a:rPr>
              <a:t>ASR, multi-task, …</a:t>
            </a:r>
            <a:endParaRPr kumimoji="1" lang="zh-CN" altLang="en-US" sz="1600" b="1" dirty="0">
              <a:solidFill>
                <a:sysClr val="windowText" lastClr="000000"/>
              </a:solidFill>
            </a:endParaRPr>
          </a:p>
        </p:txBody>
      </p:sp>
      <p:sp>
        <p:nvSpPr>
          <p:cNvPr id="25" name="圆角矩形 24">
            <a:extLst>
              <a:ext uri="{FF2B5EF4-FFF2-40B4-BE49-F238E27FC236}">
                <a16:creationId xmlns:a16="http://schemas.microsoft.com/office/drawing/2014/main" id="{C2D1CE00-5643-064A-9318-6E2FA1F34C38}"/>
              </a:ext>
            </a:extLst>
          </p:cNvPr>
          <p:cNvSpPr/>
          <p:nvPr/>
        </p:nvSpPr>
        <p:spPr>
          <a:xfrm>
            <a:off x="6176010" y="4235327"/>
            <a:ext cx="4873141" cy="622572"/>
          </a:xfrm>
          <a:prstGeom prst="roundRect">
            <a:avLst/>
          </a:prstGeom>
          <a:solidFill>
            <a:srgbClr val="ED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b="1" dirty="0">
                <a:solidFill>
                  <a:sysClr val="windowText" lastClr="000000"/>
                </a:solidFill>
              </a:rPr>
              <a:t>GAN, diffusion</a:t>
            </a:r>
            <a:r>
              <a:rPr kumimoji="1" lang="zh-CN" altLang="en-US" sz="1600" b="1" dirty="0">
                <a:solidFill>
                  <a:sysClr val="windowText" lastClr="000000"/>
                </a:solidFill>
              </a:rPr>
              <a:t> </a:t>
            </a:r>
            <a:r>
              <a:rPr kumimoji="1" lang="en-US" altLang="zh-CN" sz="1600" b="1" dirty="0">
                <a:solidFill>
                  <a:sysClr val="windowText" lastClr="000000"/>
                </a:solidFill>
              </a:rPr>
              <a:t>&amp;</a:t>
            </a:r>
            <a:r>
              <a:rPr kumimoji="1" lang="zh-CN" altLang="en-US" sz="1600" b="1" dirty="0">
                <a:solidFill>
                  <a:sysClr val="windowText" lastClr="000000"/>
                </a:solidFill>
              </a:rPr>
              <a:t> </a:t>
            </a:r>
            <a:r>
              <a:rPr kumimoji="1" lang="en-US" altLang="zh-CN" sz="1600" b="1" dirty="0">
                <a:solidFill>
                  <a:sysClr val="windowText" lastClr="000000"/>
                </a:solidFill>
              </a:rPr>
              <a:t>flow, timbre controllability</a:t>
            </a:r>
            <a:endParaRPr kumimoji="1" lang="zh-CN" altLang="en-US" sz="1600" b="1" dirty="0">
              <a:solidFill>
                <a:sysClr val="windowText" lastClr="000000"/>
              </a:solidFill>
            </a:endParaRPr>
          </a:p>
        </p:txBody>
      </p:sp>
      <p:sp>
        <p:nvSpPr>
          <p:cNvPr id="26" name="圆角矩形 25">
            <a:extLst>
              <a:ext uri="{FF2B5EF4-FFF2-40B4-BE49-F238E27FC236}">
                <a16:creationId xmlns:a16="http://schemas.microsoft.com/office/drawing/2014/main" id="{A2AE69E3-61DD-F544-895C-79B0A451550F}"/>
              </a:ext>
            </a:extLst>
          </p:cNvPr>
          <p:cNvSpPr/>
          <p:nvPr/>
        </p:nvSpPr>
        <p:spPr>
          <a:xfrm>
            <a:off x="6788605" y="4987489"/>
            <a:ext cx="4793795" cy="622572"/>
          </a:xfrm>
          <a:prstGeom prst="roundRect">
            <a:avLst/>
          </a:prstGeom>
          <a:solidFill>
            <a:srgbClr val="FBE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b="1" dirty="0">
                <a:solidFill>
                  <a:sysClr val="windowText" lastClr="000000"/>
                </a:solidFill>
              </a:rPr>
              <a:t>Deduplication, BPE</a:t>
            </a:r>
            <a:endParaRPr kumimoji="1" lang="zh-CN" altLang="en-US" sz="1600" b="1" dirty="0">
              <a:solidFill>
                <a:sysClr val="windowText" lastClr="000000"/>
              </a:solidFill>
            </a:endParaRPr>
          </a:p>
        </p:txBody>
      </p:sp>
      <p:sp>
        <p:nvSpPr>
          <p:cNvPr id="27" name="圆角矩形 26">
            <a:extLst>
              <a:ext uri="{FF2B5EF4-FFF2-40B4-BE49-F238E27FC236}">
                <a16:creationId xmlns:a16="http://schemas.microsoft.com/office/drawing/2014/main" id="{AF6499AB-D88B-B242-88AE-0DBC0CC636A5}"/>
              </a:ext>
            </a:extLst>
          </p:cNvPr>
          <p:cNvSpPr/>
          <p:nvPr/>
        </p:nvSpPr>
        <p:spPr>
          <a:xfrm>
            <a:off x="4751110" y="5672516"/>
            <a:ext cx="1800200" cy="606043"/>
          </a:xfrm>
          <a:prstGeom prst="roundRect">
            <a:avLst/>
          </a:prstGeom>
          <a:solidFill>
            <a:srgbClr val="FFE0BE"/>
          </a:solidFill>
          <a:ln>
            <a:solidFill>
              <a:srgbClr val="CB75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Variable-rate tokenization</a:t>
            </a:r>
            <a:endParaRPr kumimoji="1" lang="zh-CN" altLang="en-US" b="1" dirty="0">
              <a:solidFill>
                <a:sysClr val="windowText" lastClr="000000"/>
              </a:solidFill>
            </a:endParaRPr>
          </a:p>
        </p:txBody>
      </p:sp>
      <p:sp>
        <p:nvSpPr>
          <p:cNvPr id="28" name="圆角矩形 27">
            <a:extLst>
              <a:ext uri="{FF2B5EF4-FFF2-40B4-BE49-F238E27FC236}">
                <a16:creationId xmlns:a16="http://schemas.microsoft.com/office/drawing/2014/main" id="{1135FE87-5646-2945-B45F-A3DF74356405}"/>
              </a:ext>
            </a:extLst>
          </p:cNvPr>
          <p:cNvSpPr/>
          <p:nvPr/>
        </p:nvSpPr>
        <p:spPr>
          <a:xfrm>
            <a:off x="6788604" y="5653680"/>
            <a:ext cx="4793795" cy="622572"/>
          </a:xfrm>
          <a:prstGeom prst="roundRect">
            <a:avLst/>
          </a:prstGeom>
          <a:solidFill>
            <a:srgbClr val="FBEB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600" b="1" dirty="0">
                <a:solidFill>
                  <a:sysClr val="windowText" lastClr="000000"/>
                </a:solidFill>
              </a:rPr>
              <a:t>Unit discovery, boundary prediction, …</a:t>
            </a:r>
            <a:endParaRPr kumimoji="1" lang="zh-CN" altLang="en-US" sz="1600" b="1" dirty="0">
              <a:solidFill>
                <a:sysClr val="windowText" lastClr="000000"/>
              </a:solidFill>
            </a:endParaRPr>
          </a:p>
        </p:txBody>
      </p:sp>
      <p:sp>
        <p:nvSpPr>
          <p:cNvPr id="29" name="圆角矩形 28">
            <a:extLst>
              <a:ext uri="{FF2B5EF4-FFF2-40B4-BE49-F238E27FC236}">
                <a16:creationId xmlns:a16="http://schemas.microsoft.com/office/drawing/2014/main" id="{150ACAC2-44C0-944C-BA78-CE85CF9D1788}"/>
              </a:ext>
            </a:extLst>
          </p:cNvPr>
          <p:cNvSpPr/>
          <p:nvPr/>
        </p:nvSpPr>
        <p:spPr>
          <a:xfrm>
            <a:off x="1841638" y="5111263"/>
            <a:ext cx="2289116" cy="938475"/>
          </a:xfrm>
          <a:prstGeom prst="roundRect">
            <a:avLst/>
          </a:prstGeom>
          <a:solidFill>
            <a:srgbClr val="FFE0BE"/>
          </a:solidFill>
          <a:ln>
            <a:solidFill>
              <a:srgbClr val="CB75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ysClr val="windowText" lastClr="000000"/>
                </a:solidFill>
              </a:rPr>
              <a:t>Length reduction &amp; variable-rate tokenization</a:t>
            </a:r>
            <a:endParaRPr kumimoji="1" lang="zh-CN" altLang="en-US" b="1" dirty="0">
              <a:solidFill>
                <a:sysClr val="windowText" lastClr="000000"/>
              </a:solidFill>
            </a:endParaRPr>
          </a:p>
        </p:txBody>
      </p:sp>
      <p:sp>
        <p:nvSpPr>
          <p:cNvPr id="30" name="左大括号 29">
            <a:extLst>
              <a:ext uri="{FF2B5EF4-FFF2-40B4-BE49-F238E27FC236}">
                <a16:creationId xmlns:a16="http://schemas.microsoft.com/office/drawing/2014/main" id="{9CE3934D-730D-734F-8B1D-12B74488E5ED}"/>
              </a:ext>
            </a:extLst>
          </p:cNvPr>
          <p:cNvSpPr/>
          <p:nvPr/>
        </p:nvSpPr>
        <p:spPr>
          <a:xfrm>
            <a:off x="4220031" y="5055397"/>
            <a:ext cx="504056" cy="1164737"/>
          </a:xfrm>
          <a:prstGeom prst="leftBrace">
            <a:avLst/>
          </a:prstGeom>
          <a:ln w="57150">
            <a:solidFill>
              <a:srgbClr val="CB755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82706140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264352" y="6165304"/>
            <a:ext cx="2133600" cy="476250"/>
          </a:xfrm>
        </p:spPr>
        <p:txBody>
          <a:bodyPr/>
          <a:lstStyle/>
          <a:p>
            <a:fld id="{F6C7CC9B-F300-488E-AE2D-CC29E8E1A01A}" type="slidenum">
              <a:rPr lang="de-DE" smtClean="0"/>
              <a:pPr/>
              <a:t>50</a:t>
            </a:fld>
            <a:endParaRPr lang="de-DE" dirty="0"/>
          </a:p>
        </p:txBody>
      </p:sp>
      <p:sp>
        <p:nvSpPr>
          <p:cNvPr id="7" name="TextBox 3">
            <a:extLst>
              <a:ext uri="{FF2B5EF4-FFF2-40B4-BE49-F238E27FC236}">
                <a16:creationId xmlns:a16="http://schemas.microsoft.com/office/drawing/2014/main" id="{E3AC22B0-16D8-FC46-A473-CB8EC3D83334}"/>
              </a:ext>
            </a:extLst>
          </p:cNvPr>
          <p:cNvSpPr txBox="1">
            <a:spLocks noChangeArrowheads="1"/>
          </p:cNvSpPr>
          <p:nvPr/>
        </p:nvSpPr>
        <p:spPr bwMode="auto">
          <a:xfrm>
            <a:off x="4319539" y="2420888"/>
            <a:ext cx="363734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4800" b="1" dirty="0">
                <a:solidFill>
                  <a:schemeClr val="bg1"/>
                </a:solidFill>
                <a:latin typeface="微软雅黑" panose="020B0503020204020204" charset="-122"/>
                <a:ea typeface="微软雅黑" panose="020B0503020204020204" charset="-122"/>
              </a:rPr>
              <a:t>Thank you!</a:t>
            </a:r>
            <a:endParaRPr lang="zh-CN" altLang="en-US" sz="4800" b="1" dirty="0">
              <a:solidFill>
                <a:srgbClr val="00000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555981359"/>
      </p:ext>
    </p:extLst>
  </p:cSld>
  <p:clrMapOvr>
    <a:masterClrMapping/>
  </p:clrMapOvr>
  <p:transition advTm="437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圆角矩形 155">
            <a:extLst>
              <a:ext uri="{FF2B5EF4-FFF2-40B4-BE49-F238E27FC236}">
                <a16:creationId xmlns:a16="http://schemas.microsoft.com/office/drawing/2014/main" id="{3070AABF-74AA-B946-B159-44CFECA583D4}"/>
              </a:ext>
            </a:extLst>
          </p:cNvPr>
          <p:cNvSpPr/>
          <p:nvPr/>
        </p:nvSpPr>
        <p:spPr>
          <a:xfrm>
            <a:off x="1827524" y="1600111"/>
            <a:ext cx="7948683" cy="2147931"/>
          </a:xfrm>
          <a:prstGeom prst="roundRect">
            <a:avLst/>
          </a:prstGeom>
          <a:solidFill>
            <a:srgbClr val="F1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5483300-DB19-484E-9963-E2BEAA61EF06}"/>
              </a:ext>
            </a:extLst>
          </p:cNvPr>
          <p:cNvSpPr>
            <a:spLocks noGrp="1"/>
          </p:cNvSpPr>
          <p:nvPr>
            <p:ph type="title"/>
          </p:nvPr>
        </p:nvSpPr>
        <p:spPr/>
        <p:txBody>
          <a:bodyPr/>
          <a:lstStyle/>
          <a:p>
            <a:r>
              <a:rPr kumimoji="1" lang="en-US" altLang="zh-CN" dirty="0"/>
              <a:t>Background &amp; Motivation</a:t>
            </a:r>
            <a:endParaRPr kumimoji="1" lang="zh-CN" altLang="en-US" dirty="0"/>
          </a:p>
        </p:txBody>
      </p:sp>
      <p:sp>
        <p:nvSpPr>
          <p:cNvPr id="3" name="内容占位符 2">
            <a:extLst>
              <a:ext uri="{FF2B5EF4-FFF2-40B4-BE49-F238E27FC236}">
                <a16:creationId xmlns:a16="http://schemas.microsoft.com/office/drawing/2014/main" id="{BC25C61C-9ADD-ED40-A842-42F4A94AB7DC}"/>
              </a:ext>
            </a:extLst>
          </p:cNvPr>
          <p:cNvSpPr>
            <a:spLocks noGrp="1"/>
          </p:cNvSpPr>
          <p:nvPr>
            <p:ph idx="1"/>
          </p:nvPr>
        </p:nvSpPr>
        <p:spPr>
          <a:xfrm>
            <a:off x="609600" y="1052736"/>
            <a:ext cx="11055352" cy="1058417"/>
          </a:xfrm>
        </p:spPr>
        <p:txBody>
          <a:bodyPr/>
          <a:lstStyle/>
          <a:p>
            <a:r>
              <a:rPr kumimoji="1" lang="en-US" altLang="zh-CN" sz="2400" dirty="0"/>
              <a:t>Speech tokens are still much less concise than text BPE units…</a:t>
            </a:r>
          </a:p>
          <a:p>
            <a:pPr marL="0" indent="0">
              <a:buNone/>
            </a:pPr>
            <a:endParaRPr kumimoji="1" lang="zh-CN" altLang="en-US" sz="2400" dirty="0"/>
          </a:p>
        </p:txBody>
      </p:sp>
      <p:sp>
        <p:nvSpPr>
          <p:cNvPr id="4" name="灯片编号占位符 3">
            <a:extLst>
              <a:ext uri="{FF2B5EF4-FFF2-40B4-BE49-F238E27FC236}">
                <a16:creationId xmlns:a16="http://schemas.microsoft.com/office/drawing/2014/main" id="{F2843BB2-41C7-4746-80C6-388ED5B8046C}"/>
              </a:ext>
            </a:extLst>
          </p:cNvPr>
          <p:cNvSpPr>
            <a:spLocks noGrp="1"/>
          </p:cNvSpPr>
          <p:nvPr>
            <p:ph type="sldNum" sz="quarter" idx="12"/>
          </p:nvPr>
        </p:nvSpPr>
        <p:spPr>
          <a:xfrm>
            <a:off x="6642747" y="6245225"/>
            <a:ext cx="2844800" cy="476250"/>
          </a:xfrm>
        </p:spPr>
        <p:txBody>
          <a:bodyPr/>
          <a:lstStyle/>
          <a:p>
            <a:fld id="{E35E9E6D-B1E9-4F08-8E83-0E081C425F53}" type="slidenum">
              <a:rPr lang="de-DE" smtClean="0"/>
              <a:pPr/>
              <a:t>6</a:t>
            </a:fld>
            <a:endParaRPr lang="de-DE" dirty="0"/>
          </a:p>
        </p:txBody>
      </p:sp>
      <p:cxnSp>
        <p:nvCxnSpPr>
          <p:cNvPr id="38" name="直线箭头连接符 37">
            <a:extLst>
              <a:ext uri="{FF2B5EF4-FFF2-40B4-BE49-F238E27FC236}">
                <a16:creationId xmlns:a16="http://schemas.microsoft.com/office/drawing/2014/main" id="{3AFEEE06-388E-1E4F-AE16-31FC02B1D14B}"/>
              </a:ext>
            </a:extLst>
          </p:cNvPr>
          <p:cNvCxnSpPr>
            <a:cxnSpLocks/>
          </p:cNvCxnSpPr>
          <p:nvPr/>
        </p:nvCxnSpPr>
        <p:spPr>
          <a:xfrm>
            <a:off x="2485317" y="2693770"/>
            <a:ext cx="2591808" cy="14773"/>
          </a:xfrm>
          <a:prstGeom prst="straightConnector1">
            <a:avLst/>
          </a:prstGeom>
          <a:noFill/>
          <a:ln w="38100" cap="flat" cmpd="sng" algn="ctr">
            <a:solidFill>
              <a:srgbClr val="004098">
                <a:lumMod val="50000"/>
              </a:srgbClr>
            </a:solidFill>
            <a:prstDash val="solid"/>
            <a:miter lim="800000"/>
            <a:tailEnd type="triangle"/>
          </a:ln>
          <a:effectLst/>
        </p:spPr>
      </p:cxnSp>
      <p:pic>
        <p:nvPicPr>
          <p:cNvPr id="39" name="Picture 2">
            <a:extLst>
              <a:ext uri="{FF2B5EF4-FFF2-40B4-BE49-F238E27FC236}">
                <a16:creationId xmlns:a16="http://schemas.microsoft.com/office/drawing/2014/main" id="{4FF69E79-FE44-7B47-9FC0-62B721F98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524" y="1772980"/>
            <a:ext cx="737356" cy="1975062"/>
          </a:xfrm>
          <a:prstGeom prst="rect">
            <a:avLst/>
          </a:prstGeom>
          <a:noFill/>
          <a:extLst>
            <a:ext uri="{909E8E84-426E-40DD-AFC4-6F175D3DCCD1}">
              <a14:hiddenFill xmlns:a14="http://schemas.microsoft.com/office/drawing/2010/main">
                <a:solidFill>
                  <a:srgbClr val="FFFFFF"/>
                </a:solidFill>
              </a14:hiddenFill>
            </a:ext>
          </a:extLst>
        </p:spPr>
      </p:pic>
      <p:sp>
        <p:nvSpPr>
          <p:cNvPr id="40" name="椭圆 39">
            <a:extLst>
              <a:ext uri="{FF2B5EF4-FFF2-40B4-BE49-F238E27FC236}">
                <a16:creationId xmlns:a16="http://schemas.microsoft.com/office/drawing/2014/main" id="{EA908ECE-EDDA-0C40-92CD-CDFA2B2B3092}"/>
              </a:ext>
            </a:extLst>
          </p:cNvPr>
          <p:cNvSpPr/>
          <p:nvPr/>
        </p:nvSpPr>
        <p:spPr>
          <a:xfrm>
            <a:off x="8595219" y="2176175"/>
            <a:ext cx="352081" cy="352081"/>
          </a:xfrm>
          <a:prstGeom prst="ellipse">
            <a:avLst/>
          </a:prstGeom>
          <a:solidFill>
            <a:srgbClr val="D3DEDE"/>
          </a:solidFill>
          <a:ln w="12700" cap="flat" cmpd="sng" algn="ctr">
            <a:solidFill>
              <a:srgbClr val="B9BBB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1" name="椭圆 40">
            <a:extLst>
              <a:ext uri="{FF2B5EF4-FFF2-40B4-BE49-F238E27FC236}">
                <a16:creationId xmlns:a16="http://schemas.microsoft.com/office/drawing/2014/main" id="{677CC693-52A5-304A-92BA-288FB9397EE2}"/>
              </a:ext>
            </a:extLst>
          </p:cNvPr>
          <p:cNvSpPr/>
          <p:nvPr/>
        </p:nvSpPr>
        <p:spPr>
          <a:xfrm>
            <a:off x="8597798" y="2832206"/>
            <a:ext cx="352081" cy="352081"/>
          </a:xfrm>
          <a:prstGeom prst="ellipse">
            <a:avLst/>
          </a:prstGeom>
          <a:solidFill>
            <a:srgbClr val="D3DEDE"/>
          </a:solidFill>
          <a:ln w="12700" cap="flat" cmpd="sng" algn="ctr">
            <a:solidFill>
              <a:srgbClr val="B9BBB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2" name="文本框 41">
            <a:extLst>
              <a:ext uri="{FF2B5EF4-FFF2-40B4-BE49-F238E27FC236}">
                <a16:creationId xmlns:a16="http://schemas.microsoft.com/office/drawing/2014/main" id="{2BACE83D-996F-CB40-9836-F11F4AD36FD2}"/>
              </a:ext>
            </a:extLst>
          </p:cNvPr>
          <p:cNvSpPr txBox="1"/>
          <p:nvPr/>
        </p:nvSpPr>
        <p:spPr>
          <a:xfrm>
            <a:off x="3962400" y="3724610"/>
            <a:ext cx="2530840" cy="584775"/>
          </a:xfrm>
          <a:prstGeom prst="rect">
            <a:avLst/>
          </a:prstGeom>
          <a:noFill/>
        </p:spPr>
        <p:txBody>
          <a:bodyPr wrap="square" rtlCol="0">
            <a:spAutoFit/>
          </a:bodyPr>
          <a:lstStyle/>
          <a:p>
            <a:pPr algn="ctr" fontAlgn="auto">
              <a:spcBef>
                <a:spcPts val="0"/>
              </a:spcBef>
              <a:spcAft>
                <a:spcPts val="0"/>
              </a:spcAft>
            </a:pPr>
            <a:r>
              <a:rPr kumimoji="1" lang="en-US" altLang="zh-CN" sz="1600" b="1" dirty="0">
                <a:solidFill>
                  <a:srgbClr val="000000">
                    <a:lumMod val="50000"/>
                    <a:lumOff val="50000"/>
                  </a:srgbClr>
                </a:solidFill>
                <a:latin typeface="微软雅黑"/>
                <a:ea typeface="微软雅黑"/>
              </a:rPr>
              <a:t>Discrete speech tokens</a:t>
            </a:r>
          </a:p>
          <a:p>
            <a:pPr algn="ctr" fontAlgn="auto">
              <a:spcBef>
                <a:spcPts val="0"/>
              </a:spcBef>
              <a:spcAft>
                <a:spcPts val="0"/>
              </a:spcAft>
            </a:pPr>
            <a:r>
              <a:rPr kumimoji="1" lang="en-US" altLang="zh-CN" sz="1600" b="1" dirty="0">
                <a:solidFill>
                  <a:srgbClr val="000000">
                    <a:lumMod val="50000"/>
                    <a:lumOff val="50000"/>
                  </a:srgbClr>
                </a:solidFill>
                <a:latin typeface="微软雅黑"/>
                <a:ea typeface="微软雅黑"/>
              </a:rPr>
              <a:t>(usually </a:t>
            </a:r>
            <a:r>
              <a:rPr lang="zh-CN" altLang="en-US" sz="1600" b="1" dirty="0">
                <a:solidFill>
                  <a:srgbClr val="000000">
                    <a:lumMod val="50000"/>
                    <a:lumOff val="50000"/>
                  </a:srgbClr>
                </a:solidFill>
                <a:latin typeface="微软雅黑"/>
                <a:ea typeface="微软雅黑"/>
              </a:rPr>
              <a:t>≥</a:t>
            </a:r>
            <a:r>
              <a:rPr lang="en-US" altLang="zh-CN" sz="1600" b="1" dirty="0">
                <a:solidFill>
                  <a:srgbClr val="000000">
                    <a:lumMod val="50000"/>
                    <a:lumOff val="50000"/>
                  </a:srgbClr>
                </a:solidFill>
                <a:latin typeface="微软雅黑"/>
                <a:ea typeface="微软雅黑"/>
              </a:rPr>
              <a:t>1kbit/s</a:t>
            </a:r>
            <a:r>
              <a:rPr kumimoji="1" lang="en-US" altLang="zh-CN" sz="1600" b="1" dirty="0">
                <a:solidFill>
                  <a:srgbClr val="000000">
                    <a:lumMod val="50000"/>
                    <a:lumOff val="50000"/>
                  </a:srgbClr>
                </a:solidFill>
                <a:latin typeface="微软雅黑"/>
                <a:ea typeface="微软雅黑"/>
              </a:rPr>
              <a:t>)</a:t>
            </a:r>
            <a:endParaRPr kumimoji="1" lang="zh-CN" altLang="en-US" sz="1600" b="1" dirty="0">
              <a:solidFill>
                <a:srgbClr val="000000">
                  <a:lumMod val="50000"/>
                  <a:lumOff val="50000"/>
                </a:srgbClr>
              </a:solidFill>
              <a:latin typeface="微软雅黑"/>
              <a:ea typeface="微软雅黑"/>
            </a:endParaRPr>
          </a:p>
        </p:txBody>
      </p:sp>
      <p:sp>
        <p:nvSpPr>
          <p:cNvPr id="43" name="文本框 42">
            <a:extLst>
              <a:ext uri="{FF2B5EF4-FFF2-40B4-BE49-F238E27FC236}">
                <a16:creationId xmlns:a16="http://schemas.microsoft.com/office/drawing/2014/main" id="{0BB70985-8956-7240-B0AC-D6A14C2447DE}"/>
              </a:ext>
            </a:extLst>
          </p:cNvPr>
          <p:cNvSpPr txBox="1"/>
          <p:nvPr/>
        </p:nvSpPr>
        <p:spPr>
          <a:xfrm>
            <a:off x="1324510" y="3764320"/>
            <a:ext cx="1743384" cy="646331"/>
          </a:xfrm>
          <a:prstGeom prst="rect">
            <a:avLst/>
          </a:prstGeom>
          <a:noFill/>
        </p:spPr>
        <p:txBody>
          <a:bodyPr wrap="square" rtlCol="0">
            <a:spAutoFit/>
          </a:bodyPr>
          <a:lstStyle/>
          <a:p>
            <a:pPr algn="ctr" fontAlgn="auto">
              <a:spcBef>
                <a:spcPts val="0"/>
              </a:spcBef>
              <a:spcAft>
                <a:spcPts val="0"/>
              </a:spcAft>
            </a:pPr>
            <a:r>
              <a:rPr kumimoji="1" lang="en-US" altLang="zh-CN" b="1" dirty="0">
                <a:solidFill>
                  <a:srgbClr val="000000">
                    <a:lumMod val="50000"/>
                    <a:lumOff val="50000"/>
                  </a:srgbClr>
                </a:solidFill>
                <a:latin typeface="微软雅黑"/>
                <a:ea typeface="微软雅黑"/>
              </a:rPr>
              <a:t>Waveforms</a:t>
            </a:r>
          </a:p>
          <a:p>
            <a:pPr algn="ctr" fontAlgn="auto">
              <a:spcBef>
                <a:spcPts val="0"/>
              </a:spcBef>
              <a:spcAft>
                <a:spcPts val="0"/>
              </a:spcAft>
            </a:pPr>
            <a:r>
              <a:rPr kumimoji="1" lang="en-US" altLang="zh-CN" b="1" dirty="0">
                <a:solidFill>
                  <a:srgbClr val="000000">
                    <a:lumMod val="50000"/>
                    <a:lumOff val="50000"/>
                  </a:srgbClr>
                </a:solidFill>
                <a:latin typeface="微软雅黑"/>
                <a:ea typeface="微软雅黑"/>
              </a:rPr>
              <a:t>(</a:t>
            </a:r>
            <a:r>
              <a:rPr lang="zh-CN" altLang="en-US" b="1" dirty="0">
                <a:solidFill>
                  <a:srgbClr val="000000">
                    <a:lumMod val="50000"/>
                    <a:lumOff val="50000"/>
                  </a:srgbClr>
                </a:solidFill>
                <a:latin typeface="微软雅黑"/>
                <a:ea typeface="微软雅黑"/>
              </a:rPr>
              <a:t>≥</a:t>
            </a:r>
            <a:r>
              <a:rPr lang="en-US" altLang="zh-CN" b="1" dirty="0">
                <a:solidFill>
                  <a:srgbClr val="000000">
                    <a:lumMod val="50000"/>
                    <a:lumOff val="50000"/>
                  </a:srgbClr>
                </a:solidFill>
                <a:latin typeface="微软雅黑"/>
                <a:ea typeface="微软雅黑"/>
              </a:rPr>
              <a:t>256kbit/s</a:t>
            </a:r>
            <a:r>
              <a:rPr kumimoji="1" lang="en-US" altLang="zh-CN" b="1" dirty="0">
                <a:solidFill>
                  <a:srgbClr val="000000">
                    <a:lumMod val="50000"/>
                    <a:lumOff val="50000"/>
                  </a:srgbClr>
                </a:solidFill>
                <a:latin typeface="微软雅黑"/>
                <a:ea typeface="微软雅黑"/>
              </a:rPr>
              <a:t>)</a:t>
            </a:r>
            <a:endParaRPr kumimoji="1" lang="zh-CN" altLang="en-US" b="1" dirty="0">
              <a:solidFill>
                <a:srgbClr val="000000">
                  <a:lumMod val="50000"/>
                  <a:lumOff val="50000"/>
                </a:srgbClr>
              </a:solidFill>
              <a:latin typeface="微软雅黑"/>
              <a:ea typeface="微软雅黑"/>
            </a:endParaRPr>
          </a:p>
        </p:txBody>
      </p:sp>
      <p:sp>
        <p:nvSpPr>
          <p:cNvPr id="44" name="文本框 43">
            <a:extLst>
              <a:ext uri="{FF2B5EF4-FFF2-40B4-BE49-F238E27FC236}">
                <a16:creationId xmlns:a16="http://schemas.microsoft.com/office/drawing/2014/main" id="{F7209BCE-EBA0-3446-8CF9-DA90AC87F65F}"/>
              </a:ext>
            </a:extLst>
          </p:cNvPr>
          <p:cNvSpPr txBox="1"/>
          <p:nvPr/>
        </p:nvSpPr>
        <p:spPr>
          <a:xfrm>
            <a:off x="7837094" y="3676817"/>
            <a:ext cx="1868329" cy="584775"/>
          </a:xfrm>
          <a:prstGeom prst="rect">
            <a:avLst/>
          </a:prstGeom>
          <a:noFill/>
        </p:spPr>
        <p:txBody>
          <a:bodyPr wrap="square" rtlCol="0">
            <a:spAutoFit/>
          </a:bodyPr>
          <a:lstStyle/>
          <a:p>
            <a:pPr algn="ctr" fontAlgn="auto">
              <a:spcBef>
                <a:spcPts val="0"/>
              </a:spcBef>
              <a:spcAft>
                <a:spcPts val="0"/>
              </a:spcAft>
            </a:pPr>
            <a:r>
              <a:rPr kumimoji="1" lang="en-US" altLang="zh-CN" sz="1600" b="1" dirty="0">
                <a:solidFill>
                  <a:srgbClr val="000000">
                    <a:lumMod val="50000"/>
                    <a:lumOff val="50000"/>
                  </a:srgbClr>
                </a:solidFill>
                <a:latin typeface="微软雅黑"/>
                <a:ea typeface="微软雅黑"/>
              </a:rPr>
              <a:t>Text BPE units</a:t>
            </a:r>
          </a:p>
          <a:p>
            <a:pPr algn="ctr" fontAlgn="auto">
              <a:spcBef>
                <a:spcPts val="0"/>
              </a:spcBef>
              <a:spcAft>
                <a:spcPts val="0"/>
              </a:spcAft>
            </a:pPr>
            <a:r>
              <a:rPr kumimoji="1" lang="en-US" altLang="zh-CN" sz="1600" b="1" dirty="0">
                <a:solidFill>
                  <a:srgbClr val="000000">
                    <a:lumMod val="50000"/>
                    <a:lumOff val="50000"/>
                  </a:srgbClr>
                </a:solidFill>
                <a:latin typeface="微软雅黑"/>
                <a:ea typeface="微软雅黑"/>
              </a:rPr>
              <a:t>(</a:t>
            </a:r>
            <a:r>
              <a:rPr lang="zh-CN" altLang="en-US" sz="1600" b="1" dirty="0">
                <a:solidFill>
                  <a:srgbClr val="000000">
                    <a:lumMod val="50000"/>
                    <a:lumOff val="50000"/>
                  </a:srgbClr>
                </a:solidFill>
                <a:latin typeface="微软雅黑"/>
                <a:ea typeface="微软雅黑"/>
              </a:rPr>
              <a:t>≤</a:t>
            </a:r>
            <a:r>
              <a:rPr lang="en-US" altLang="zh-CN" sz="1600" b="1" dirty="0">
                <a:solidFill>
                  <a:srgbClr val="000000">
                    <a:lumMod val="50000"/>
                    <a:lumOff val="50000"/>
                  </a:srgbClr>
                </a:solidFill>
                <a:latin typeface="微软雅黑"/>
                <a:ea typeface="微软雅黑"/>
              </a:rPr>
              <a:t>0.1kbit/s</a:t>
            </a:r>
            <a:r>
              <a:rPr kumimoji="1" lang="en-US" altLang="zh-CN" sz="1600" b="1" dirty="0">
                <a:solidFill>
                  <a:srgbClr val="000000">
                    <a:lumMod val="50000"/>
                    <a:lumOff val="50000"/>
                  </a:srgbClr>
                </a:solidFill>
                <a:latin typeface="微软雅黑"/>
                <a:ea typeface="微软雅黑"/>
              </a:rPr>
              <a:t>)</a:t>
            </a:r>
            <a:endParaRPr kumimoji="1" lang="zh-CN" altLang="en-US" sz="1600" b="1" dirty="0">
              <a:solidFill>
                <a:srgbClr val="000000">
                  <a:lumMod val="50000"/>
                  <a:lumOff val="50000"/>
                </a:srgbClr>
              </a:solidFill>
              <a:latin typeface="微软雅黑"/>
              <a:ea typeface="微软雅黑"/>
            </a:endParaRPr>
          </a:p>
        </p:txBody>
      </p:sp>
      <p:grpSp>
        <p:nvGrpSpPr>
          <p:cNvPr id="45" name="组合 44">
            <a:extLst>
              <a:ext uri="{FF2B5EF4-FFF2-40B4-BE49-F238E27FC236}">
                <a16:creationId xmlns:a16="http://schemas.microsoft.com/office/drawing/2014/main" id="{EEEAE82C-975D-C349-974C-6FA12BF7D79C}"/>
              </a:ext>
            </a:extLst>
          </p:cNvPr>
          <p:cNvGrpSpPr/>
          <p:nvPr/>
        </p:nvGrpSpPr>
        <p:grpSpPr>
          <a:xfrm>
            <a:off x="5077125" y="1748734"/>
            <a:ext cx="289115" cy="1904842"/>
            <a:chOff x="2594084" y="2407442"/>
            <a:chExt cx="146182" cy="963124"/>
          </a:xfrm>
        </p:grpSpPr>
        <p:sp>
          <p:nvSpPr>
            <p:cNvPr id="46" name="椭圆 45">
              <a:extLst>
                <a:ext uri="{FF2B5EF4-FFF2-40B4-BE49-F238E27FC236}">
                  <a16:creationId xmlns:a16="http://schemas.microsoft.com/office/drawing/2014/main" id="{F0C4AE9D-7D71-3042-BC7D-1DF1EDC0B680}"/>
                </a:ext>
              </a:extLst>
            </p:cNvPr>
            <p:cNvSpPr/>
            <p:nvPr/>
          </p:nvSpPr>
          <p:spPr>
            <a:xfrm>
              <a:off x="2594084" y="2407442"/>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7" name="椭圆 46">
              <a:extLst>
                <a:ext uri="{FF2B5EF4-FFF2-40B4-BE49-F238E27FC236}">
                  <a16:creationId xmlns:a16="http://schemas.microsoft.com/office/drawing/2014/main" id="{3798C90E-3B2E-1A4D-87BC-CF92C1E09DF4}"/>
                </a:ext>
              </a:extLst>
            </p:cNvPr>
            <p:cNvSpPr/>
            <p:nvPr/>
          </p:nvSpPr>
          <p:spPr>
            <a:xfrm>
              <a:off x="2594084" y="2611678"/>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8" name="椭圆 47">
              <a:extLst>
                <a:ext uri="{FF2B5EF4-FFF2-40B4-BE49-F238E27FC236}">
                  <a16:creationId xmlns:a16="http://schemas.microsoft.com/office/drawing/2014/main" id="{E834C1A4-3279-244B-83B0-E94AC9079CCD}"/>
                </a:ext>
              </a:extLst>
            </p:cNvPr>
            <p:cNvSpPr/>
            <p:nvPr/>
          </p:nvSpPr>
          <p:spPr>
            <a:xfrm>
              <a:off x="2594084" y="2815914"/>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9" name="椭圆 48">
              <a:extLst>
                <a:ext uri="{FF2B5EF4-FFF2-40B4-BE49-F238E27FC236}">
                  <a16:creationId xmlns:a16="http://schemas.microsoft.com/office/drawing/2014/main" id="{D09581C0-BE89-1A42-A778-893CA64FE8F2}"/>
                </a:ext>
              </a:extLst>
            </p:cNvPr>
            <p:cNvSpPr/>
            <p:nvPr/>
          </p:nvSpPr>
          <p:spPr>
            <a:xfrm>
              <a:off x="2594084" y="3020150"/>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50" name="椭圆 49">
              <a:extLst>
                <a:ext uri="{FF2B5EF4-FFF2-40B4-BE49-F238E27FC236}">
                  <a16:creationId xmlns:a16="http://schemas.microsoft.com/office/drawing/2014/main" id="{1BFF0EFB-F4E0-CB4E-B815-736CBD0C2F11}"/>
                </a:ext>
              </a:extLst>
            </p:cNvPr>
            <p:cNvSpPr/>
            <p:nvPr/>
          </p:nvSpPr>
          <p:spPr>
            <a:xfrm>
              <a:off x="2594084" y="3224384"/>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grpSp>
      <p:grpSp>
        <p:nvGrpSpPr>
          <p:cNvPr id="51" name="组合 50">
            <a:extLst>
              <a:ext uri="{FF2B5EF4-FFF2-40B4-BE49-F238E27FC236}">
                <a16:creationId xmlns:a16="http://schemas.microsoft.com/office/drawing/2014/main" id="{8CFA7C7C-3769-B344-AD54-F31786FBB206}"/>
              </a:ext>
            </a:extLst>
          </p:cNvPr>
          <p:cNvGrpSpPr/>
          <p:nvPr/>
        </p:nvGrpSpPr>
        <p:grpSpPr>
          <a:xfrm>
            <a:off x="2880354" y="1920881"/>
            <a:ext cx="1700142" cy="1531004"/>
            <a:chOff x="4613931" y="3803186"/>
            <a:chExt cx="753737" cy="740768"/>
          </a:xfrm>
          <a:gradFill>
            <a:gsLst>
              <a:gs pos="0">
                <a:srgbClr val="004098">
                  <a:lumMod val="5000"/>
                  <a:lumOff val="95000"/>
                </a:srgbClr>
              </a:gs>
              <a:gs pos="74000">
                <a:srgbClr val="004098">
                  <a:lumMod val="45000"/>
                  <a:lumOff val="55000"/>
                </a:srgbClr>
              </a:gs>
              <a:gs pos="83000">
                <a:srgbClr val="004098">
                  <a:lumMod val="45000"/>
                  <a:lumOff val="55000"/>
                </a:srgbClr>
              </a:gs>
              <a:gs pos="100000">
                <a:srgbClr val="004098">
                  <a:lumMod val="30000"/>
                  <a:lumOff val="70000"/>
                </a:srgbClr>
              </a:gs>
            </a:gsLst>
            <a:lin ang="5400000" scaled="1"/>
          </a:gradFill>
        </p:grpSpPr>
        <p:sp>
          <p:nvSpPr>
            <p:cNvPr id="52" name="梯形 51">
              <a:extLst>
                <a:ext uri="{FF2B5EF4-FFF2-40B4-BE49-F238E27FC236}">
                  <a16:creationId xmlns:a16="http://schemas.microsoft.com/office/drawing/2014/main" id="{59F0412A-03B7-D94B-8F32-F7A22BCC6C6C}"/>
                </a:ext>
              </a:extLst>
            </p:cNvPr>
            <p:cNvSpPr/>
            <p:nvPr/>
          </p:nvSpPr>
          <p:spPr>
            <a:xfrm rot="5400000">
              <a:off x="4620913" y="3797199"/>
              <a:ext cx="740768" cy="752742"/>
            </a:xfrm>
            <a:prstGeom prst="trapezoid">
              <a:avLst/>
            </a:prstGeom>
            <a:gradFill>
              <a:gsLst>
                <a:gs pos="0">
                  <a:srgbClr val="004098">
                    <a:lumMod val="5000"/>
                    <a:lumOff val="95000"/>
                  </a:srgbClr>
                </a:gs>
                <a:gs pos="100000">
                  <a:srgbClr val="003264">
                    <a:lumMod val="10000"/>
                    <a:lumOff val="90000"/>
                  </a:srgbClr>
                </a:gs>
              </a:gsLst>
              <a:lin ang="5400000" scaled="1"/>
            </a:gradFill>
            <a:ln w="12700" cap="flat" cmpd="sng" algn="ctr">
              <a:solidFill>
                <a:srgbClr val="00409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53" name="文本框 52">
              <a:extLst>
                <a:ext uri="{FF2B5EF4-FFF2-40B4-BE49-F238E27FC236}">
                  <a16:creationId xmlns:a16="http://schemas.microsoft.com/office/drawing/2014/main" id="{683017DB-1B83-7D46-B5C4-CE108C2DDC81}"/>
                </a:ext>
              </a:extLst>
            </p:cNvPr>
            <p:cNvSpPr txBox="1"/>
            <p:nvPr/>
          </p:nvSpPr>
          <p:spPr>
            <a:xfrm>
              <a:off x="4613931" y="3972191"/>
              <a:ext cx="681676" cy="40207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srgbClr val="000000"/>
                  </a:solidFill>
                  <a:effectLst/>
                  <a:uLnTx/>
                  <a:uFillTx/>
                  <a:latin typeface="Arial"/>
                  <a:ea typeface="微软雅黑"/>
                </a:rPr>
                <a:t>Speech</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kern="0" dirty="0">
                  <a:solidFill>
                    <a:srgbClr val="000000"/>
                  </a:solidFill>
                  <a:latin typeface="Arial"/>
                  <a:ea typeface="微软雅黑"/>
                </a:rPr>
                <a:t>Tokenizer</a:t>
              </a:r>
              <a:endParaRPr kumimoji="1" lang="zh-CN" altLang="en-US" sz="2400" b="0" i="0" u="none" strike="noStrike" kern="0" cap="none" spc="0" normalizeH="0" baseline="0" noProof="0" dirty="0">
                <a:ln>
                  <a:noFill/>
                </a:ln>
                <a:solidFill>
                  <a:srgbClr val="000000"/>
                </a:solidFill>
                <a:effectLst/>
                <a:uLnTx/>
                <a:uFillTx/>
                <a:latin typeface="Arial"/>
                <a:ea typeface="微软雅黑"/>
              </a:endParaRPr>
            </a:p>
          </p:txBody>
        </p:sp>
      </p:grpSp>
      <p:cxnSp>
        <p:nvCxnSpPr>
          <p:cNvPr id="54" name="直线箭头连接符 53">
            <a:extLst>
              <a:ext uri="{FF2B5EF4-FFF2-40B4-BE49-F238E27FC236}">
                <a16:creationId xmlns:a16="http://schemas.microsoft.com/office/drawing/2014/main" id="{A2F0A65B-AC5E-014E-9288-3A6CAACE1C75}"/>
              </a:ext>
            </a:extLst>
          </p:cNvPr>
          <p:cNvCxnSpPr>
            <a:cxnSpLocks/>
          </p:cNvCxnSpPr>
          <p:nvPr/>
        </p:nvCxnSpPr>
        <p:spPr>
          <a:xfrm>
            <a:off x="5694742" y="2701156"/>
            <a:ext cx="615629" cy="0"/>
          </a:xfrm>
          <a:prstGeom prst="straightConnector1">
            <a:avLst/>
          </a:prstGeom>
          <a:noFill/>
          <a:ln w="38100" cap="flat" cmpd="sng" algn="ctr">
            <a:solidFill>
              <a:srgbClr val="004098">
                <a:lumMod val="50000"/>
              </a:srgbClr>
            </a:solidFill>
            <a:prstDash val="solid"/>
            <a:miter lim="800000"/>
            <a:tailEnd type="triangle"/>
          </a:ln>
          <a:effectLst/>
        </p:spPr>
      </p:cxnSp>
      <p:sp>
        <p:nvSpPr>
          <p:cNvPr id="55" name="文本框 54">
            <a:extLst>
              <a:ext uri="{FF2B5EF4-FFF2-40B4-BE49-F238E27FC236}">
                <a16:creationId xmlns:a16="http://schemas.microsoft.com/office/drawing/2014/main" id="{A6B43FA4-DCE9-7F49-B0CA-250211E4056B}"/>
              </a:ext>
            </a:extLst>
          </p:cNvPr>
          <p:cNvSpPr txBox="1"/>
          <p:nvPr/>
        </p:nvSpPr>
        <p:spPr>
          <a:xfrm>
            <a:off x="6731120" y="1793283"/>
            <a:ext cx="595035" cy="584775"/>
          </a:xfrm>
          <a:prstGeom prst="rect">
            <a:avLst/>
          </a:prstGeom>
          <a:noFill/>
        </p:spPr>
        <p:txBody>
          <a:bodyPr wrap="none" rtlCol="0">
            <a:spAutoFit/>
          </a:bodyPr>
          <a:lstStyle/>
          <a:p>
            <a:pPr fontAlgn="auto">
              <a:spcBef>
                <a:spcPts val="0"/>
              </a:spcBef>
              <a:spcAft>
                <a:spcPts val="0"/>
              </a:spcAft>
            </a:pPr>
            <a:r>
              <a:rPr kumimoji="1" lang="zh-CN" altLang="en-US" sz="3200" b="1" dirty="0">
                <a:solidFill>
                  <a:srgbClr val="C00000"/>
                </a:solidFill>
                <a:latin typeface="Arial"/>
                <a:ea typeface="微软雅黑"/>
              </a:rPr>
              <a:t>？</a:t>
            </a:r>
          </a:p>
        </p:txBody>
      </p:sp>
      <p:cxnSp>
        <p:nvCxnSpPr>
          <p:cNvPr id="56" name="直线箭头连接符 55">
            <a:extLst>
              <a:ext uri="{FF2B5EF4-FFF2-40B4-BE49-F238E27FC236}">
                <a16:creationId xmlns:a16="http://schemas.microsoft.com/office/drawing/2014/main" id="{915B1E4F-30A7-CC45-97E8-236D77DF4E32}"/>
              </a:ext>
            </a:extLst>
          </p:cNvPr>
          <p:cNvCxnSpPr>
            <a:cxnSpLocks/>
          </p:cNvCxnSpPr>
          <p:nvPr/>
        </p:nvCxnSpPr>
        <p:spPr>
          <a:xfrm>
            <a:off x="7668933" y="2701156"/>
            <a:ext cx="615629" cy="0"/>
          </a:xfrm>
          <a:prstGeom prst="straightConnector1">
            <a:avLst/>
          </a:prstGeom>
          <a:noFill/>
          <a:ln w="38100" cap="flat" cmpd="sng" algn="ctr">
            <a:solidFill>
              <a:srgbClr val="004098">
                <a:lumMod val="50000"/>
              </a:srgbClr>
            </a:solidFill>
            <a:prstDash val="solid"/>
            <a:miter lim="800000"/>
            <a:tailEnd type="triangle"/>
          </a:ln>
          <a:effectLst/>
        </p:spPr>
      </p:cxnSp>
      <p:sp>
        <p:nvSpPr>
          <p:cNvPr id="57" name="文本框 56">
            <a:extLst>
              <a:ext uri="{FF2B5EF4-FFF2-40B4-BE49-F238E27FC236}">
                <a16:creationId xmlns:a16="http://schemas.microsoft.com/office/drawing/2014/main" id="{3F5D606B-DEB2-D643-9725-F4A1B55C0DE7}"/>
              </a:ext>
            </a:extLst>
          </p:cNvPr>
          <p:cNvSpPr txBox="1"/>
          <p:nvPr/>
        </p:nvSpPr>
        <p:spPr>
          <a:xfrm>
            <a:off x="6069154" y="2268186"/>
            <a:ext cx="1907593" cy="1077218"/>
          </a:xfrm>
          <a:prstGeom prst="rect">
            <a:avLst/>
          </a:prstGeom>
          <a:noFill/>
        </p:spPr>
        <p:txBody>
          <a:bodyPr wrap="square" rtlCol="0">
            <a:spAutoFit/>
          </a:bodyPr>
          <a:lstStyle/>
          <a:p>
            <a:pPr algn="ctr" fontAlgn="auto">
              <a:spcBef>
                <a:spcPts val="0"/>
              </a:spcBef>
              <a:spcAft>
                <a:spcPts val="0"/>
              </a:spcAft>
            </a:pPr>
            <a:r>
              <a:rPr kumimoji="1" lang="en-US" altLang="zh-CN" sz="1600" b="1" dirty="0">
                <a:solidFill>
                  <a:srgbClr val="C00000"/>
                </a:solidFill>
                <a:latin typeface="微软雅黑"/>
                <a:ea typeface="微软雅黑"/>
              </a:rPr>
              <a:t>Ideal speech tokens</a:t>
            </a:r>
          </a:p>
          <a:p>
            <a:pPr algn="ctr" fontAlgn="auto">
              <a:spcBef>
                <a:spcPts val="0"/>
              </a:spcBef>
              <a:spcAft>
                <a:spcPts val="0"/>
              </a:spcAft>
            </a:pPr>
            <a:r>
              <a:rPr kumimoji="1" lang="en-US" altLang="zh-CN" sz="1600" b="1" dirty="0">
                <a:solidFill>
                  <a:srgbClr val="C00000"/>
                </a:solidFill>
                <a:latin typeface="微软雅黑"/>
                <a:ea typeface="微软雅黑"/>
              </a:rPr>
              <a:t>For downstream LLMs</a:t>
            </a:r>
            <a:endParaRPr kumimoji="1" lang="zh-CN" altLang="en-US" sz="1600" b="1" dirty="0">
              <a:solidFill>
                <a:srgbClr val="C00000"/>
              </a:solidFill>
              <a:latin typeface="微软雅黑"/>
              <a:ea typeface="微软雅黑"/>
            </a:endParaRPr>
          </a:p>
        </p:txBody>
      </p:sp>
      <p:sp>
        <p:nvSpPr>
          <p:cNvPr id="59" name="圆角矩形 58">
            <a:extLst>
              <a:ext uri="{FF2B5EF4-FFF2-40B4-BE49-F238E27FC236}">
                <a16:creationId xmlns:a16="http://schemas.microsoft.com/office/drawing/2014/main" id="{9789DACC-8C1F-3F4A-B084-A229B932FDCA}"/>
              </a:ext>
            </a:extLst>
          </p:cNvPr>
          <p:cNvSpPr/>
          <p:nvPr/>
        </p:nvSpPr>
        <p:spPr>
          <a:xfrm>
            <a:off x="8143686" y="4685132"/>
            <a:ext cx="1255417" cy="1148410"/>
          </a:xfrm>
          <a:prstGeom prst="roundRect">
            <a:avLst/>
          </a:prstGeom>
          <a:solidFill>
            <a:srgbClr val="F8FCFD"/>
          </a:solidFill>
          <a:ln w="15875" cap="flat" cmpd="sng" algn="ctr">
            <a:solidFill>
              <a:srgbClr val="000000"/>
            </a:solidFill>
            <a:prstDash val="solid"/>
          </a:ln>
          <a:effectLst/>
        </p:spPr>
        <p:txBody>
          <a:bodyPr rtlCol="0" anchor="ctr"/>
          <a:lstStyle/>
          <a:p>
            <a:pPr algn="ctr"/>
            <a:endParaRPr kumimoji="1" lang="zh-CN" altLang="en-US" sz="1200" b="1" kern="0" dirty="0">
              <a:solidFill>
                <a:srgbClr val="000000">
                  <a:lumMod val="75000"/>
                  <a:lumOff val="25000"/>
                </a:srgbClr>
              </a:solidFill>
              <a:latin typeface="微软雅黑"/>
              <a:ea typeface="微软雅黑"/>
            </a:endParaRPr>
          </a:p>
        </p:txBody>
      </p:sp>
      <p:pic>
        <p:nvPicPr>
          <p:cNvPr id="60" name="图片 59">
            <a:extLst>
              <a:ext uri="{FF2B5EF4-FFF2-40B4-BE49-F238E27FC236}">
                <a16:creationId xmlns:a16="http://schemas.microsoft.com/office/drawing/2014/main" id="{A986EF35-648F-9743-B549-059D8F43BDAF}"/>
              </a:ext>
            </a:extLst>
          </p:cNvPr>
          <p:cNvPicPr>
            <a:picLocks noChangeAspect="1"/>
          </p:cNvPicPr>
          <p:nvPr/>
        </p:nvPicPr>
        <p:blipFill>
          <a:blip r:embed="rId4">
            <a:alphaModFix amt="85000"/>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8134573" y="4612367"/>
            <a:ext cx="1300714" cy="1300714"/>
          </a:xfrm>
          <a:prstGeom prst="rect">
            <a:avLst/>
          </a:prstGeom>
        </p:spPr>
      </p:pic>
      <p:pic>
        <p:nvPicPr>
          <p:cNvPr id="61" name="图片 60">
            <a:extLst>
              <a:ext uri="{FF2B5EF4-FFF2-40B4-BE49-F238E27FC236}">
                <a16:creationId xmlns:a16="http://schemas.microsoft.com/office/drawing/2014/main" id="{6062A0D4-5301-D546-AFA9-8224990B49A5}"/>
              </a:ext>
            </a:extLst>
          </p:cNvPr>
          <p:cNvPicPr>
            <a:picLocks noChangeAspect="1"/>
          </p:cNvPicPr>
          <p:nvPr/>
        </p:nvPicPr>
        <p:blipFill>
          <a:blip r:embed="rId6"/>
          <a:stretch>
            <a:fillRect/>
          </a:stretch>
        </p:blipFill>
        <p:spPr>
          <a:xfrm>
            <a:off x="9356016" y="4576325"/>
            <a:ext cx="586693" cy="586693"/>
          </a:xfrm>
          <a:prstGeom prst="rect">
            <a:avLst/>
          </a:prstGeom>
        </p:spPr>
      </p:pic>
      <p:pic>
        <p:nvPicPr>
          <p:cNvPr id="62" name="Picture 2" descr="ok&quot; Icon - Download for free – Iconduck">
            <a:extLst>
              <a:ext uri="{FF2B5EF4-FFF2-40B4-BE49-F238E27FC236}">
                <a16:creationId xmlns:a16="http://schemas.microsoft.com/office/drawing/2014/main" id="{111D9454-0DDF-C643-8292-AA9C989112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8887" y="5545921"/>
            <a:ext cx="577320" cy="518686"/>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直线箭头连接符 62">
            <a:extLst>
              <a:ext uri="{FF2B5EF4-FFF2-40B4-BE49-F238E27FC236}">
                <a16:creationId xmlns:a16="http://schemas.microsoft.com/office/drawing/2014/main" id="{B12A50DF-B910-A24E-A0C7-480357B1CD1D}"/>
              </a:ext>
            </a:extLst>
          </p:cNvPr>
          <p:cNvCxnSpPr>
            <a:cxnSpLocks/>
            <a:stCxn id="44" idx="2"/>
            <a:endCxn id="59" idx="0"/>
          </p:cNvCxnSpPr>
          <p:nvPr/>
        </p:nvCxnSpPr>
        <p:spPr>
          <a:xfrm>
            <a:off x="8771259" y="4261592"/>
            <a:ext cx="136" cy="423540"/>
          </a:xfrm>
          <a:prstGeom prst="straightConnector1">
            <a:avLst/>
          </a:prstGeom>
          <a:noFill/>
          <a:ln w="28575" cap="flat" cmpd="sng" algn="ctr">
            <a:solidFill>
              <a:srgbClr val="004098">
                <a:lumMod val="50000"/>
              </a:srgbClr>
            </a:solidFill>
            <a:prstDash val="solid"/>
            <a:miter lim="800000"/>
            <a:tailEnd type="triangle"/>
          </a:ln>
          <a:effectLst/>
        </p:spPr>
      </p:cxnSp>
      <p:sp>
        <p:nvSpPr>
          <p:cNvPr id="64" name="圆角矩形 63">
            <a:extLst>
              <a:ext uri="{FF2B5EF4-FFF2-40B4-BE49-F238E27FC236}">
                <a16:creationId xmlns:a16="http://schemas.microsoft.com/office/drawing/2014/main" id="{71510165-3F24-3548-BFE2-0628AA809C1A}"/>
              </a:ext>
            </a:extLst>
          </p:cNvPr>
          <p:cNvSpPr/>
          <p:nvPr/>
        </p:nvSpPr>
        <p:spPr>
          <a:xfrm>
            <a:off x="4663895" y="4663867"/>
            <a:ext cx="1176759" cy="1153536"/>
          </a:xfrm>
          <a:prstGeom prst="roundRect">
            <a:avLst/>
          </a:prstGeom>
          <a:solidFill>
            <a:srgbClr val="F9F3EB"/>
          </a:solidFill>
          <a:ln w="15875" cap="flat" cmpd="sng" algn="ctr">
            <a:solidFill>
              <a:srgbClr val="000000"/>
            </a:solidFill>
            <a:prstDash val="solid"/>
          </a:ln>
          <a:effectLst/>
        </p:spPr>
        <p:txBody>
          <a:bodyPr rtlCol="0" anchor="ctr"/>
          <a:lstStyle/>
          <a:p>
            <a:pPr algn="ctr"/>
            <a:endParaRPr kumimoji="1" lang="zh-CN" altLang="en-US" kern="0">
              <a:solidFill>
                <a:srgbClr val="FFFFFF"/>
              </a:solidFill>
              <a:latin typeface="Arial" panose="020B0604020202020204"/>
              <a:ea typeface="黑体" panose="02010609060101010101" pitchFamily="49" charset="-122"/>
            </a:endParaRPr>
          </a:p>
        </p:txBody>
      </p:sp>
      <p:pic>
        <p:nvPicPr>
          <p:cNvPr id="65" name="图片 64">
            <a:extLst>
              <a:ext uri="{FF2B5EF4-FFF2-40B4-BE49-F238E27FC236}">
                <a16:creationId xmlns:a16="http://schemas.microsoft.com/office/drawing/2014/main" id="{C55B6302-8D75-0440-9D02-0422EB7364E8}"/>
              </a:ext>
            </a:extLst>
          </p:cNvPr>
          <p:cNvPicPr>
            <a:picLocks noChangeAspect="1"/>
          </p:cNvPicPr>
          <p:nvPr/>
        </p:nvPicPr>
        <p:blipFill>
          <a:blip r:embed="rId8">
            <a:alphaModFix amt="85000"/>
            <a:extLst>
              <a:ext uri="{BEBA8EAE-BF5A-486C-A8C5-ECC9F3942E4B}">
                <a14:imgProps xmlns:a14="http://schemas.microsoft.com/office/drawing/2010/main">
                  <a14:imgLayer r:embed="rId5">
                    <a14:imgEffect>
                      <a14:artisticPhotocopy/>
                    </a14:imgEffect>
                    <a14:imgEffect>
                      <a14:saturation sat="0"/>
                    </a14:imgEffect>
                  </a14:imgLayer>
                </a14:imgProps>
              </a:ext>
            </a:extLst>
          </a:blip>
          <a:stretch>
            <a:fillRect/>
          </a:stretch>
        </p:blipFill>
        <p:spPr>
          <a:xfrm>
            <a:off x="4639440" y="4656783"/>
            <a:ext cx="1176759" cy="1176759"/>
          </a:xfrm>
          <a:prstGeom prst="rect">
            <a:avLst/>
          </a:prstGeom>
          <a:noFill/>
        </p:spPr>
      </p:pic>
      <p:pic>
        <p:nvPicPr>
          <p:cNvPr id="66" name="Picture 4" descr="Loudspeaker - Free communications icons">
            <a:extLst>
              <a:ext uri="{FF2B5EF4-FFF2-40B4-BE49-F238E27FC236}">
                <a16:creationId xmlns:a16="http://schemas.microsoft.com/office/drawing/2014/main" id="{587FE19C-C5A4-E24C-AE83-F2DE55AB44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2282" y="4531155"/>
            <a:ext cx="857927" cy="857927"/>
          </a:xfrm>
          <a:prstGeom prst="rect">
            <a:avLst/>
          </a:prstGeom>
          <a:noFill/>
          <a:extLst>
            <a:ext uri="{909E8E84-426E-40DD-AFC4-6F175D3DCCD1}">
              <a14:hiddenFill xmlns:a14="http://schemas.microsoft.com/office/drawing/2010/main">
                <a:solidFill>
                  <a:srgbClr val="FFFFFF"/>
                </a:solidFill>
              </a14:hiddenFill>
            </a:ext>
          </a:extLst>
        </p:spPr>
      </p:pic>
      <p:pic>
        <p:nvPicPr>
          <p:cNvPr id="67" name="图片 66">
            <a:extLst>
              <a:ext uri="{FF2B5EF4-FFF2-40B4-BE49-F238E27FC236}">
                <a16:creationId xmlns:a16="http://schemas.microsoft.com/office/drawing/2014/main" id="{D4958116-44B0-B343-B897-F631F50878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0654" y="5554008"/>
            <a:ext cx="521690" cy="521690"/>
          </a:xfrm>
          <a:prstGeom prst="rect">
            <a:avLst/>
          </a:prstGeom>
        </p:spPr>
      </p:pic>
      <p:cxnSp>
        <p:nvCxnSpPr>
          <p:cNvPr id="68" name="直线箭头连接符 67">
            <a:extLst>
              <a:ext uri="{FF2B5EF4-FFF2-40B4-BE49-F238E27FC236}">
                <a16:creationId xmlns:a16="http://schemas.microsoft.com/office/drawing/2014/main" id="{4F9C98E2-039E-9841-B7E5-671826904F16}"/>
              </a:ext>
            </a:extLst>
          </p:cNvPr>
          <p:cNvCxnSpPr>
            <a:cxnSpLocks/>
            <a:stCxn id="42" idx="2"/>
            <a:endCxn id="65" idx="0"/>
          </p:cNvCxnSpPr>
          <p:nvPr/>
        </p:nvCxnSpPr>
        <p:spPr>
          <a:xfrm>
            <a:off x="5227820" y="4309385"/>
            <a:ext cx="0" cy="347398"/>
          </a:xfrm>
          <a:prstGeom prst="straightConnector1">
            <a:avLst/>
          </a:prstGeom>
          <a:noFill/>
          <a:ln w="28575" cap="flat" cmpd="sng" algn="ctr">
            <a:solidFill>
              <a:srgbClr val="004098">
                <a:lumMod val="50000"/>
              </a:srgbClr>
            </a:solidFill>
            <a:prstDash val="solid"/>
            <a:miter lim="800000"/>
            <a:tailEnd type="triangle"/>
          </a:ln>
          <a:effectLst/>
        </p:spPr>
      </p:cxnSp>
      <p:sp>
        <p:nvSpPr>
          <p:cNvPr id="69" name="文本框 68">
            <a:extLst>
              <a:ext uri="{FF2B5EF4-FFF2-40B4-BE49-F238E27FC236}">
                <a16:creationId xmlns:a16="http://schemas.microsoft.com/office/drawing/2014/main" id="{27B47D4E-CFAC-8440-A8DE-CC6C3F01955A}"/>
              </a:ext>
            </a:extLst>
          </p:cNvPr>
          <p:cNvSpPr txBox="1"/>
          <p:nvPr/>
        </p:nvSpPr>
        <p:spPr>
          <a:xfrm>
            <a:off x="8305587" y="4847225"/>
            <a:ext cx="873542" cy="830997"/>
          </a:xfrm>
          <a:prstGeom prst="rect">
            <a:avLst/>
          </a:prstGeom>
          <a:noFill/>
        </p:spPr>
        <p:txBody>
          <a:bodyPr wrap="square">
            <a:spAutoFit/>
          </a:bodyPr>
          <a:lstStyle/>
          <a:p>
            <a:pPr algn="ctr"/>
            <a:r>
              <a:rPr kumimoji="1" lang="en-US" altLang="zh-CN" sz="2400" b="1" kern="0" dirty="0">
                <a:solidFill>
                  <a:srgbClr val="000000">
                    <a:lumMod val="75000"/>
                    <a:lumOff val="25000"/>
                  </a:srgbClr>
                </a:solidFill>
                <a:latin typeface="微软雅黑"/>
                <a:ea typeface="微软雅黑"/>
              </a:rPr>
              <a:t>Text</a:t>
            </a:r>
          </a:p>
          <a:p>
            <a:pPr algn="ctr"/>
            <a:r>
              <a:rPr kumimoji="1" lang="en-US" altLang="zh-CN" sz="2400" b="1" kern="0" dirty="0">
                <a:solidFill>
                  <a:srgbClr val="000000">
                    <a:lumMod val="75000"/>
                    <a:lumOff val="25000"/>
                  </a:srgbClr>
                </a:solidFill>
                <a:latin typeface="微软雅黑"/>
                <a:ea typeface="微软雅黑"/>
              </a:rPr>
              <a:t>LLM</a:t>
            </a:r>
            <a:endParaRPr kumimoji="1" lang="zh-CN" altLang="en-US" sz="2400" b="1" kern="0" dirty="0">
              <a:solidFill>
                <a:srgbClr val="000000">
                  <a:lumMod val="75000"/>
                  <a:lumOff val="25000"/>
                </a:srgbClr>
              </a:solidFill>
              <a:latin typeface="微软雅黑"/>
              <a:ea typeface="微软雅黑"/>
            </a:endParaRPr>
          </a:p>
        </p:txBody>
      </p:sp>
      <p:sp>
        <p:nvSpPr>
          <p:cNvPr id="70" name="文本框 69">
            <a:extLst>
              <a:ext uri="{FF2B5EF4-FFF2-40B4-BE49-F238E27FC236}">
                <a16:creationId xmlns:a16="http://schemas.microsoft.com/office/drawing/2014/main" id="{0627F2B1-E09F-C945-BF4D-5633DC85C678}"/>
              </a:ext>
            </a:extLst>
          </p:cNvPr>
          <p:cNvSpPr txBox="1"/>
          <p:nvPr/>
        </p:nvSpPr>
        <p:spPr>
          <a:xfrm>
            <a:off x="4601917" y="4922162"/>
            <a:ext cx="1300714" cy="707886"/>
          </a:xfrm>
          <a:prstGeom prst="rect">
            <a:avLst/>
          </a:prstGeom>
          <a:noFill/>
        </p:spPr>
        <p:txBody>
          <a:bodyPr wrap="square">
            <a:spAutoFit/>
          </a:bodyPr>
          <a:lstStyle/>
          <a:p>
            <a:pPr algn="ctr"/>
            <a:r>
              <a:rPr kumimoji="1" lang="en-US" altLang="zh-CN" sz="2000" b="1" kern="0" dirty="0">
                <a:solidFill>
                  <a:srgbClr val="000000">
                    <a:lumMod val="75000"/>
                    <a:lumOff val="25000"/>
                  </a:srgbClr>
                </a:solidFill>
                <a:latin typeface="微软雅黑"/>
                <a:ea typeface="微软雅黑"/>
              </a:rPr>
              <a:t>Speech </a:t>
            </a:r>
          </a:p>
          <a:p>
            <a:pPr algn="ctr"/>
            <a:r>
              <a:rPr kumimoji="1" lang="en-US" altLang="zh-CN" sz="2000" b="1" kern="0" dirty="0">
                <a:solidFill>
                  <a:srgbClr val="000000">
                    <a:lumMod val="75000"/>
                    <a:lumOff val="25000"/>
                  </a:srgbClr>
                </a:solidFill>
                <a:latin typeface="微软雅黑"/>
                <a:ea typeface="微软雅黑"/>
              </a:rPr>
              <a:t>LLM</a:t>
            </a:r>
            <a:endParaRPr kumimoji="1" lang="zh-CN" altLang="en-US" sz="2000" b="1" kern="0" dirty="0">
              <a:solidFill>
                <a:srgbClr val="000000">
                  <a:lumMod val="75000"/>
                  <a:lumOff val="25000"/>
                </a:srgbClr>
              </a:solidFill>
              <a:latin typeface="微软雅黑"/>
              <a:ea typeface="微软雅黑"/>
            </a:endParaRPr>
          </a:p>
        </p:txBody>
      </p:sp>
    </p:spTree>
    <p:extLst>
      <p:ext uri="{BB962C8B-B14F-4D97-AF65-F5344CB8AC3E}">
        <p14:creationId xmlns:p14="http://schemas.microsoft.com/office/powerpoint/2010/main" val="79257225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圆角矩形 155">
            <a:extLst>
              <a:ext uri="{FF2B5EF4-FFF2-40B4-BE49-F238E27FC236}">
                <a16:creationId xmlns:a16="http://schemas.microsoft.com/office/drawing/2014/main" id="{3070AABF-74AA-B946-B159-44CFECA583D4}"/>
              </a:ext>
            </a:extLst>
          </p:cNvPr>
          <p:cNvSpPr/>
          <p:nvPr/>
        </p:nvSpPr>
        <p:spPr>
          <a:xfrm>
            <a:off x="1827525" y="1600111"/>
            <a:ext cx="3836428" cy="2147931"/>
          </a:xfrm>
          <a:prstGeom prst="roundRect">
            <a:avLst/>
          </a:prstGeom>
          <a:solidFill>
            <a:srgbClr val="F1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5483300-DB19-484E-9963-E2BEAA61EF06}"/>
              </a:ext>
            </a:extLst>
          </p:cNvPr>
          <p:cNvSpPr>
            <a:spLocks noGrp="1"/>
          </p:cNvSpPr>
          <p:nvPr>
            <p:ph type="title"/>
          </p:nvPr>
        </p:nvSpPr>
        <p:spPr/>
        <p:txBody>
          <a:bodyPr/>
          <a:lstStyle/>
          <a:p>
            <a:r>
              <a:rPr kumimoji="1" lang="en-US" altLang="zh-CN" dirty="0"/>
              <a:t>Background &amp; Motivation</a:t>
            </a:r>
            <a:endParaRPr kumimoji="1" lang="zh-CN" altLang="en-US" dirty="0"/>
          </a:p>
        </p:txBody>
      </p:sp>
      <p:sp>
        <p:nvSpPr>
          <p:cNvPr id="3" name="内容占位符 2">
            <a:extLst>
              <a:ext uri="{FF2B5EF4-FFF2-40B4-BE49-F238E27FC236}">
                <a16:creationId xmlns:a16="http://schemas.microsoft.com/office/drawing/2014/main" id="{BC25C61C-9ADD-ED40-A842-42F4A94AB7DC}"/>
              </a:ext>
            </a:extLst>
          </p:cNvPr>
          <p:cNvSpPr>
            <a:spLocks noGrp="1"/>
          </p:cNvSpPr>
          <p:nvPr>
            <p:ph idx="1"/>
          </p:nvPr>
        </p:nvSpPr>
        <p:spPr>
          <a:xfrm>
            <a:off x="609600" y="1052736"/>
            <a:ext cx="11055352" cy="1058417"/>
          </a:xfrm>
        </p:spPr>
        <p:txBody>
          <a:bodyPr/>
          <a:lstStyle/>
          <a:p>
            <a:r>
              <a:rPr kumimoji="1" lang="en-US" altLang="zh-CN" sz="2400" dirty="0"/>
              <a:t>We aim to reduce two types of redundancies in tokens</a:t>
            </a:r>
            <a:endParaRPr kumimoji="1" lang="zh-CN" altLang="en-US" sz="2400" dirty="0"/>
          </a:p>
        </p:txBody>
      </p:sp>
      <p:sp>
        <p:nvSpPr>
          <p:cNvPr id="4" name="灯片编号占位符 3">
            <a:extLst>
              <a:ext uri="{FF2B5EF4-FFF2-40B4-BE49-F238E27FC236}">
                <a16:creationId xmlns:a16="http://schemas.microsoft.com/office/drawing/2014/main" id="{F2843BB2-41C7-4746-80C6-388ED5B8046C}"/>
              </a:ext>
            </a:extLst>
          </p:cNvPr>
          <p:cNvSpPr>
            <a:spLocks noGrp="1"/>
          </p:cNvSpPr>
          <p:nvPr>
            <p:ph type="sldNum" sz="quarter" idx="12"/>
          </p:nvPr>
        </p:nvSpPr>
        <p:spPr>
          <a:xfrm>
            <a:off x="6642747" y="6245225"/>
            <a:ext cx="2844800" cy="476250"/>
          </a:xfrm>
        </p:spPr>
        <p:txBody>
          <a:bodyPr/>
          <a:lstStyle/>
          <a:p>
            <a:fld id="{E35E9E6D-B1E9-4F08-8E83-0E081C425F53}" type="slidenum">
              <a:rPr lang="de-DE" smtClean="0"/>
              <a:pPr/>
              <a:t>7</a:t>
            </a:fld>
            <a:endParaRPr lang="de-DE" dirty="0"/>
          </a:p>
        </p:txBody>
      </p:sp>
      <p:cxnSp>
        <p:nvCxnSpPr>
          <p:cNvPr id="38" name="直线箭头连接符 37">
            <a:extLst>
              <a:ext uri="{FF2B5EF4-FFF2-40B4-BE49-F238E27FC236}">
                <a16:creationId xmlns:a16="http://schemas.microsoft.com/office/drawing/2014/main" id="{3AFEEE06-388E-1E4F-AE16-31FC02B1D14B}"/>
              </a:ext>
            </a:extLst>
          </p:cNvPr>
          <p:cNvCxnSpPr>
            <a:cxnSpLocks/>
          </p:cNvCxnSpPr>
          <p:nvPr/>
        </p:nvCxnSpPr>
        <p:spPr>
          <a:xfrm>
            <a:off x="2485317" y="2693770"/>
            <a:ext cx="2591808" cy="14773"/>
          </a:xfrm>
          <a:prstGeom prst="straightConnector1">
            <a:avLst/>
          </a:prstGeom>
          <a:noFill/>
          <a:ln w="38100" cap="flat" cmpd="sng" algn="ctr">
            <a:solidFill>
              <a:srgbClr val="004098">
                <a:lumMod val="50000"/>
              </a:srgbClr>
            </a:solidFill>
            <a:prstDash val="solid"/>
            <a:miter lim="800000"/>
            <a:tailEnd type="triangle"/>
          </a:ln>
          <a:effectLst/>
        </p:spPr>
      </p:cxnSp>
      <p:pic>
        <p:nvPicPr>
          <p:cNvPr id="39" name="Picture 2">
            <a:extLst>
              <a:ext uri="{FF2B5EF4-FFF2-40B4-BE49-F238E27FC236}">
                <a16:creationId xmlns:a16="http://schemas.microsoft.com/office/drawing/2014/main" id="{4FF69E79-FE44-7B47-9FC0-62B721F98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524" y="1772980"/>
            <a:ext cx="737356" cy="1975062"/>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2BACE83D-996F-CB40-9836-F11F4AD36FD2}"/>
              </a:ext>
            </a:extLst>
          </p:cNvPr>
          <p:cNvSpPr txBox="1"/>
          <p:nvPr/>
        </p:nvSpPr>
        <p:spPr>
          <a:xfrm>
            <a:off x="3962400" y="3724610"/>
            <a:ext cx="2530840" cy="584775"/>
          </a:xfrm>
          <a:prstGeom prst="rect">
            <a:avLst/>
          </a:prstGeom>
          <a:noFill/>
        </p:spPr>
        <p:txBody>
          <a:bodyPr wrap="square" rtlCol="0">
            <a:spAutoFit/>
          </a:bodyPr>
          <a:lstStyle/>
          <a:p>
            <a:pPr algn="ctr" fontAlgn="auto">
              <a:spcBef>
                <a:spcPts val="0"/>
              </a:spcBef>
              <a:spcAft>
                <a:spcPts val="0"/>
              </a:spcAft>
            </a:pPr>
            <a:r>
              <a:rPr kumimoji="1" lang="en-US" altLang="zh-CN" sz="1600" b="1" dirty="0">
                <a:solidFill>
                  <a:srgbClr val="000000">
                    <a:lumMod val="50000"/>
                    <a:lumOff val="50000"/>
                  </a:srgbClr>
                </a:solidFill>
                <a:latin typeface="微软雅黑"/>
                <a:ea typeface="微软雅黑"/>
              </a:rPr>
              <a:t>Discrete speech tokens</a:t>
            </a:r>
          </a:p>
          <a:p>
            <a:pPr algn="ctr" fontAlgn="auto">
              <a:spcBef>
                <a:spcPts val="0"/>
              </a:spcBef>
              <a:spcAft>
                <a:spcPts val="0"/>
              </a:spcAft>
            </a:pPr>
            <a:r>
              <a:rPr kumimoji="1" lang="en-US" altLang="zh-CN" sz="1600" b="1" dirty="0">
                <a:solidFill>
                  <a:srgbClr val="000000">
                    <a:lumMod val="50000"/>
                    <a:lumOff val="50000"/>
                  </a:srgbClr>
                </a:solidFill>
                <a:latin typeface="微软雅黑"/>
                <a:ea typeface="微软雅黑"/>
              </a:rPr>
              <a:t>(usually </a:t>
            </a:r>
            <a:r>
              <a:rPr lang="zh-CN" altLang="en-US" sz="1600" b="1" dirty="0">
                <a:solidFill>
                  <a:srgbClr val="000000">
                    <a:lumMod val="50000"/>
                    <a:lumOff val="50000"/>
                  </a:srgbClr>
                </a:solidFill>
                <a:latin typeface="微软雅黑"/>
                <a:ea typeface="微软雅黑"/>
              </a:rPr>
              <a:t>≥</a:t>
            </a:r>
            <a:r>
              <a:rPr lang="en-US" altLang="zh-CN" sz="1600" b="1" dirty="0">
                <a:solidFill>
                  <a:srgbClr val="000000">
                    <a:lumMod val="50000"/>
                    <a:lumOff val="50000"/>
                  </a:srgbClr>
                </a:solidFill>
                <a:latin typeface="微软雅黑"/>
                <a:ea typeface="微软雅黑"/>
              </a:rPr>
              <a:t>1kbit/s</a:t>
            </a:r>
            <a:r>
              <a:rPr kumimoji="1" lang="en-US" altLang="zh-CN" sz="1600" b="1" dirty="0">
                <a:solidFill>
                  <a:srgbClr val="000000">
                    <a:lumMod val="50000"/>
                    <a:lumOff val="50000"/>
                  </a:srgbClr>
                </a:solidFill>
                <a:latin typeface="微软雅黑"/>
                <a:ea typeface="微软雅黑"/>
              </a:rPr>
              <a:t>)</a:t>
            </a:r>
            <a:endParaRPr kumimoji="1" lang="zh-CN" altLang="en-US" sz="1600" b="1" dirty="0">
              <a:solidFill>
                <a:srgbClr val="000000">
                  <a:lumMod val="50000"/>
                  <a:lumOff val="50000"/>
                </a:srgbClr>
              </a:solidFill>
              <a:latin typeface="微软雅黑"/>
              <a:ea typeface="微软雅黑"/>
            </a:endParaRPr>
          </a:p>
        </p:txBody>
      </p:sp>
      <p:sp>
        <p:nvSpPr>
          <p:cNvPr id="43" name="文本框 42">
            <a:extLst>
              <a:ext uri="{FF2B5EF4-FFF2-40B4-BE49-F238E27FC236}">
                <a16:creationId xmlns:a16="http://schemas.microsoft.com/office/drawing/2014/main" id="{0BB70985-8956-7240-B0AC-D6A14C2447DE}"/>
              </a:ext>
            </a:extLst>
          </p:cNvPr>
          <p:cNvSpPr txBox="1"/>
          <p:nvPr/>
        </p:nvSpPr>
        <p:spPr>
          <a:xfrm>
            <a:off x="1324510" y="3764320"/>
            <a:ext cx="1743384" cy="646331"/>
          </a:xfrm>
          <a:prstGeom prst="rect">
            <a:avLst/>
          </a:prstGeom>
          <a:noFill/>
        </p:spPr>
        <p:txBody>
          <a:bodyPr wrap="square" rtlCol="0">
            <a:spAutoFit/>
          </a:bodyPr>
          <a:lstStyle/>
          <a:p>
            <a:pPr algn="ctr" fontAlgn="auto">
              <a:spcBef>
                <a:spcPts val="0"/>
              </a:spcBef>
              <a:spcAft>
                <a:spcPts val="0"/>
              </a:spcAft>
            </a:pPr>
            <a:r>
              <a:rPr kumimoji="1" lang="en-US" altLang="zh-CN" b="1" dirty="0">
                <a:solidFill>
                  <a:srgbClr val="000000">
                    <a:lumMod val="50000"/>
                    <a:lumOff val="50000"/>
                  </a:srgbClr>
                </a:solidFill>
                <a:latin typeface="微软雅黑"/>
                <a:ea typeface="微软雅黑"/>
              </a:rPr>
              <a:t>Waveforms</a:t>
            </a:r>
          </a:p>
          <a:p>
            <a:pPr algn="ctr" fontAlgn="auto">
              <a:spcBef>
                <a:spcPts val="0"/>
              </a:spcBef>
              <a:spcAft>
                <a:spcPts val="0"/>
              </a:spcAft>
            </a:pPr>
            <a:r>
              <a:rPr kumimoji="1" lang="en-US" altLang="zh-CN" b="1" dirty="0">
                <a:solidFill>
                  <a:srgbClr val="000000">
                    <a:lumMod val="50000"/>
                    <a:lumOff val="50000"/>
                  </a:srgbClr>
                </a:solidFill>
                <a:latin typeface="微软雅黑"/>
                <a:ea typeface="微软雅黑"/>
              </a:rPr>
              <a:t>(</a:t>
            </a:r>
            <a:r>
              <a:rPr lang="zh-CN" altLang="en-US" b="1" dirty="0">
                <a:solidFill>
                  <a:srgbClr val="000000">
                    <a:lumMod val="50000"/>
                    <a:lumOff val="50000"/>
                  </a:srgbClr>
                </a:solidFill>
                <a:latin typeface="微软雅黑"/>
                <a:ea typeface="微软雅黑"/>
              </a:rPr>
              <a:t>≥</a:t>
            </a:r>
            <a:r>
              <a:rPr lang="en-US" altLang="zh-CN" b="1" dirty="0">
                <a:solidFill>
                  <a:srgbClr val="000000">
                    <a:lumMod val="50000"/>
                    <a:lumOff val="50000"/>
                  </a:srgbClr>
                </a:solidFill>
                <a:latin typeface="微软雅黑"/>
                <a:ea typeface="微软雅黑"/>
              </a:rPr>
              <a:t>256kbit/s</a:t>
            </a:r>
            <a:r>
              <a:rPr kumimoji="1" lang="en-US" altLang="zh-CN" b="1" dirty="0">
                <a:solidFill>
                  <a:srgbClr val="000000">
                    <a:lumMod val="50000"/>
                    <a:lumOff val="50000"/>
                  </a:srgbClr>
                </a:solidFill>
                <a:latin typeface="微软雅黑"/>
                <a:ea typeface="微软雅黑"/>
              </a:rPr>
              <a:t>)</a:t>
            </a:r>
            <a:endParaRPr kumimoji="1" lang="zh-CN" altLang="en-US" b="1" dirty="0">
              <a:solidFill>
                <a:srgbClr val="000000">
                  <a:lumMod val="50000"/>
                  <a:lumOff val="50000"/>
                </a:srgbClr>
              </a:solidFill>
              <a:latin typeface="微软雅黑"/>
              <a:ea typeface="微软雅黑"/>
            </a:endParaRPr>
          </a:p>
        </p:txBody>
      </p:sp>
      <p:grpSp>
        <p:nvGrpSpPr>
          <p:cNvPr id="45" name="组合 44">
            <a:extLst>
              <a:ext uri="{FF2B5EF4-FFF2-40B4-BE49-F238E27FC236}">
                <a16:creationId xmlns:a16="http://schemas.microsoft.com/office/drawing/2014/main" id="{EEEAE82C-975D-C349-974C-6FA12BF7D79C}"/>
              </a:ext>
            </a:extLst>
          </p:cNvPr>
          <p:cNvGrpSpPr/>
          <p:nvPr/>
        </p:nvGrpSpPr>
        <p:grpSpPr>
          <a:xfrm>
            <a:off x="5077125" y="1748734"/>
            <a:ext cx="289115" cy="1904842"/>
            <a:chOff x="2594084" y="2407442"/>
            <a:chExt cx="146182" cy="963124"/>
          </a:xfrm>
        </p:grpSpPr>
        <p:sp>
          <p:nvSpPr>
            <p:cNvPr id="46" name="椭圆 45">
              <a:extLst>
                <a:ext uri="{FF2B5EF4-FFF2-40B4-BE49-F238E27FC236}">
                  <a16:creationId xmlns:a16="http://schemas.microsoft.com/office/drawing/2014/main" id="{F0C4AE9D-7D71-3042-BC7D-1DF1EDC0B680}"/>
                </a:ext>
              </a:extLst>
            </p:cNvPr>
            <p:cNvSpPr/>
            <p:nvPr/>
          </p:nvSpPr>
          <p:spPr>
            <a:xfrm>
              <a:off x="2594084" y="2407442"/>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7" name="椭圆 46">
              <a:extLst>
                <a:ext uri="{FF2B5EF4-FFF2-40B4-BE49-F238E27FC236}">
                  <a16:creationId xmlns:a16="http://schemas.microsoft.com/office/drawing/2014/main" id="{3798C90E-3B2E-1A4D-87BC-CF92C1E09DF4}"/>
                </a:ext>
              </a:extLst>
            </p:cNvPr>
            <p:cNvSpPr/>
            <p:nvPr/>
          </p:nvSpPr>
          <p:spPr>
            <a:xfrm>
              <a:off x="2594084" y="2611678"/>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8" name="椭圆 47">
              <a:extLst>
                <a:ext uri="{FF2B5EF4-FFF2-40B4-BE49-F238E27FC236}">
                  <a16:creationId xmlns:a16="http://schemas.microsoft.com/office/drawing/2014/main" id="{E834C1A4-3279-244B-83B0-E94AC9079CCD}"/>
                </a:ext>
              </a:extLst>
            </p:cNvPr>
            <p:cNvSpPr/>
            <p:nvPr/>
          </p:nvSpPr>
          <p:spPr>
            <a:xfrm>
              <a:off x="2594084" y="2815914"/>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49" name="椭圆 48">
              <a:extLst>
                <a:ext uri="{FF2B5EF4-FFF2-40B4-BE49-F238E27FC236}">
                  <a16:creationId xmlns:a16="http://schemas.microsoft.com/office/drawing/2014/main" id="{D09581C0-BE89-1A42-A778-893CA64FE8F2}"/>
                </a:ext>
              </a:extLst>
            </p:cNvPr>
            <p:cNvSpPr/>
            <p:nvPr/>
          </p:nvSpPr>
          <p:spPr>
            <a:xfrm>
              <a:off x="2594084" y="3020150"/>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sp>
          <p:nvSpPr>
            <p:cNvPr id="50" name="椭圆 49">
              <a:extLst>
                <a:ext uri="{FF2B5EF4-FFF2-40B4-BE49-F238E27FC236}">
                  <a16:creationId xmlns:a16="http://schemas.microsoft.com/office/drawing/2014/main" id="{1BFF0EFB-F4E0-CB4E-B815-736CBD0C2F11}"/>
                </a:ext>
              </a:extLst>
            </p:cNvPr>
            <p:cNvSpPr/>
            <p:nvPr/>
          </p:nvSpPr>
          <p:spPr>
            <a:xfrm>
              <a:off x="2594084" y="3224384"/>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Arial"/>
                <a:ea typeface="微软雅黑"/>
                <a:cs typeface="+mn-cs"/>
              </a:endParaRPr>
            </a:p>
          </p:txBody>
        </p:sp>
      </p:grpSp>
      <p:grpSp>
        <p:nvGrpSpPr>
          <p:cNvPr id="51" name="组合 50">
            <a:extLst>
              <a:ext uri="{FF2B5EF4-FFF2-40B4-BE49-F238E27FC236}">
                <a16:creationId xmlns:a16="http://schemas.microsoft.com/office/drawing/2014/main" id="{8CFA7C7C-3769-B344-AD54-F31786FBB206}"/>
              </a:ext>
            </a:extLst>
          </p:cNvPr>
          <p:cNvGrpSpPr/>
          <p:nvPr/>
        </p:nvGrpSpPr>
        <p:grpSpPr>
          <a:xfrm>
            <a:off x="2880354" y="1920881"/>
            <a:ext cx="1700142" cy="1531004"/>
            <a:chOff x="4613931" y="3803186"/>
            <a:chExt cx="753737" cy="740768"/>
          </a:xfrm>
          <a:gradFill>
            <a:gsLst>
              <a:gs pos="0">
                <a:srgbClr val="004098">
                  <a:lumMod val="5000"/>
                  <a:lumOff val="95000"/>
                </a:srgbClr>
              </a:gs>
              <a:gs pos="74000">
                <a:srgbClr val="004098">
                  <a:lumMod val="45000"/>
                  <a:lumOff val="55000"/>
                </a:srgbClr>
              </a:gs>
              <a:gs pos="83000">
                <a:srgbClr val="004098">
                  <a:lumMod val="45000"/>
                  <a:lumOff val="55000"/>
                </a:srgbClr>
              </a:gs>
              <a:gs pos="100000">
                <a:srgbClr val="004098">
                  <a:lumMod val="30000"/>
                  <a:lumOff val="70000"/>
                </a:srgbClr>
              </a:gs>
            </a:gsLst>
            <a:lin ang="5400000" scaled="1"/>
          </a:gradFill>
        </p:grpSpPr>
        <p:sp>
          <p:nvSpPr>
            <p:cNvPr id="52" name="梯形 51">
              <a:extLst>
                <a:ext uri="{FF2B5EF4-FFF2-40B4-BE49-F238E27FC236}">
                  <a16:creationId xmlns:a16="http://schemas.microsoft.com/office/drawing/2014/main" id="{59F0412A-03B7-D94B-8F32-F7A22BCC6C6C}"/>
                </a:ext>
              </a:extLst>
            </p:cNvPr>
            <p:cNvSpPr/>
            <p:nvPr/>
          </p:nvSpPr>
          <p:spPr>
            <a:xfrm rot="5400000">
              <a:off x="4620913" y="3797199"/>
              <a:ext cx="740768" cy="752742"/>
            </a:xfrm>
            <a:prstGeom prst="trapezoid">
              <a:avLst/>
            </a:prstGeom>
            <a:gradFill>
              <a:gsLst>
                <a:gs pos="0">
                  <a:srgbClr val="004098">
                    <a:lumMod val="5000"/>
                    <a:lumOff val="95000"/>
                  </a:srgbClr>
                </a:gs>
                <a:gs pos="100000">
                  <a:srgbClr val="003264">
                    <a:lumMod val="10000"/>
                    <a:lumOff val="90000"/>
                  </a:srgbClr>
                </a:gs>
              </a:gsLst>
              <a:lin ang="5400000" scaled="1"/>
            </a:gradFill>
            <a:ln w="12700" cap="flat" cmpd="sng" algn="ctr">
              <a:solidFill>
                <a:srgbClr val="00409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srgbClr val="FFFFFF"/>
                </a:solidFill>
                <a:effectLst/>
                <a:uLnTx/>
                <a:uFillTx/>
                <a:latin typeface="Arial"/>
                <a:ea typeface="微软雅黑"/>
                <a:cs typeface="+mn-cs"/>
              </a:endParaRPr>
            </a:p>
          </p:txBody>
        </p:sp>
        <p:sp>
          <p:nvSpPr>
            <p:cNvPr id="53" name="文本框 52">
              <a:extLst>
                <a:ext uri="{FF2B5EF4-FFF2-40B4-BE49-F238E27FC236}">
                  <a16:creationId xmlns:a16="http://schemas.microsoft.com/office/drawing/2014/main" id="{683017DB-1B83-7D46-B5C4-CE108C2DDC81}"/>
                </a:ext>
              </a:extLst>
            </p:cNvPr>
            <p:cNvSpPr txBox="1"/>
            <p:nvPr/>
          </p:nvSpPr>
          <p:spPr>
            <a:xfrm>
              <a:off x="4613931" y="3972191"/>
              <a:ext cx="681676" cy="402073"/>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b="0" i="0" u="none" strike="noStrike" kern="0" cap="none" spc="0" normalizeH="0" baseline="0" noProof="0" dirty="0">
                  <a:ln>
                    <a:noFill/>
                  </a:ln>
                  <a:solidFill>
                    <a:srgbClr val="000000"/>
                  </a:solidFill>
                  <a:effectLst/>
                  <a:uLnTx/>
                  <a:uFillTx/>
                  <a:latin typeface="Arial"/>
                  <a:ea typeface="微软雅黑"/>
                </a:rPr>
                <a:t>Speech</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kern="0" dirty="0">
                  <a:solidFill>
                    <a:srgbClr val="000000"/>
                  </a:solidFill>
                  <a:latin typeface="Arial"/>
                  <a:ea typeface="微软雅黑"/>
                </a:rPr>
                <a:t>Tokenizer</a:t>
              </a:r>
              <a:endParaRPr kumimoji="1" lang="zh-CN" altLang="en-US" sz="2400" b="0" i="0" u="none" strike="noStrike" kern="0" cap="none" spc="0" normalizeH="0" baseline="0" noProof="0" dirty="0">
                <a:ln>
                  <a:noFill/>
                </a:ln>
                <a:solidFill>
                  <a:srgbClr val="000000"/>
                </a:solidFill>
                <a:effectLst/>
                <a:uLnTx/>
                <a:uFillTx/>
                <a:latin typeface="Arial"/>
                <a:ea typeface="微软雅黑"/>
              </a:endParaRPr>
            </a:p>
          </p:txBody>
        </p:sp>
      </p:grpSp>
      <p:sp>
        <p:nvSpPr>
          <p:cNvPr id="5" name="左大括号 4">
            <a:extLst>
              <a:ext uri="{FF2B5EF4-FFF2-40B4-BE49-F238E27FC236}">
                <a16:creationId xmlns:a16="http://schemas.microsoft.com/office/drawing/2014/main" id="{58667B1B-D101-AC42-8766-F4E2EA907E73}"/>
              </a:ext>
            </a:extLst>
          </p:cNvPr>
          <p:cNvSpPr/>
          <p:nvPr/>
        </p:nvSpPr>
        <p:spPr>
          <a:xfrm>
            <a:off x="5691394" y="1986752"/>
            <a:ext cx="548621" cy="15862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8" name="圆角矩形 57">
            <a:extLst>
              <a:ext uri="{FF2B5EF4-FFF2-40B4-BE49-F238E27FC236}">
                <a16:creationId xmlns:a16="http://schemas.microsoft.com/office/drawing/2014/main" id="{DA293A34-E74E-F646-A2B9-BCC826B7D881}"/>
              </a:ext>
            </a:extLst>
          </p:cNvPr>
          <p:cNvSpPr/>
          <p:nvPr/>
        </p:nvSpPr>
        <p:spPr>
          <a:xfrm>
            <a:off x="6267456" y="1777270"/>
            <a:ext cx="5267347" cy="466710"/>
          </a:xfrm>
          <a:prstGeom prst="roundRect">
            <a:avLst/>
          </a:prstGeom>
          <a:solidFill>
            <a:schemeClr val="bg1">
              <a:lumMod val="95000"/>
              <a:alpha val="72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Helvetica" pitchFamily="2" charset="0"/>
              </a:rPr>
              <a:t>Speaker timbre redundancy</a:t>
            </a:r>
            <a:endParaRPr kumimoji="1" lang="zh-CN" altLang="en-US" sz="2000" b="1" dirty="0">
              <a:solidFill>
                <a:schemeClr val="tx1"/>
              </a:solidFill>
              <a:latin typeface="Helvetica" pitchFamily="2" charset="0"/>
            </a:endParaRPr>
          </a:p>
        </p:txBody>
      </p:sp>
      <p:sp>
        <p:nvSpPr>
          <p:cNvPr id="7" name="文本框 6">
            <a:extLst>
              <a:ext uri="{FF2B5EF4-FFF2-40B4-BE49-F238E27FC236}">
                <a16:creationId xmlns:a16="http://schemas.microsoft.com/office/drawing/2014/main" id="{65FC4CFE-5E93-D649-952A-A225D4CA5CD8}"/>
              </a:ext>
            </a:extLst>
          </p:cNvPr>
          <p:cNvSpPr txBox="1"/>
          <p:nvPr/>
        </p:nvSpPr>
        <p:spPr>
          <a:xfrm>
            <a:off x="6642746" y="2291437"/>
            <a:ext cx="5267347" cy="584775"/>
          </a:xfrm>
          <a:prstGeom prst="rect">
            <a:avLst/>
          </a:prstGeom>
          <a:noFill/>
        </p:spPr>
        <p:txBody>
          <a:bodyPr wrap="square" rtlCol="0">
            <a:spAutoFit/>
          </a:bodyPr>
          <a:lstStyle/>
          <a:p>
            <a:r>
              <a:rPr kumimoji="1" lang="en-US" altLang="zh-CN" sz="1600" dirty="0"/>
              <a:t>For a single speaker, timbre is a global feature that doesn't need to be encoded in time-varying codes</a:t>
            </a:r>
            <a:endParaRPr kumimoji="1" lang="zh-CN" altLang="en-US" sz="1600" dirty="0"/>
          </a:p>
        </p:txBody>
      </p:sp>
      <p:sp>
        <p:nvSpPr>
          <p:cNvPr id="71" name="圆角矩形 70">
            <a:extLst>
              <a:ext uri="{FF2B5EF4-FFF2-40B4-BE49-F238E27FC236}">
                <a16:creationId xmlns:a16="http://schemas.microsoft.com/office/drawing/2014/main" id="{6C6CF933-38E0-424B-B55A-830DF20A88A3}"/>
              </a:ext>
            </a:extLst>
          </p:cNvPr>
          <p:cNvSpPr/>
          <p:nvPr/>
        </p:nvSpPr>
        <p:spPr>
          <a:xfrm>
            <a:off x="6336146" y="2994851"/>
            <a:ext cx="5267347" cy="466710"/>
          </a:xfrm>
          <a:prstGeom prst="roundRect">
            <a:avLst/>
          </a:prstGeom>
          <a:solidFill>
            <a:schemeClr val="bg1">
              <a:lumMod val="95000"/>
              <a:alpha val="72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Helvetica" pitchFamily="2" charset="0"/>
              </a:rPr>
              <a:t>Temporal redundancy</a:t>
            </a:r>
            <a:endParaRPr kumimoji="1" lang="zh-CN" altLang="en-US" sz="2000" b="1" dirty="0">
              <a:solidFill>
                <a:schemeClr val="tx1"/>
              </a:solidFill>
              <a:latin typeface="Helvetica" pitchFamily="2" charset="0"/>
            </a:endParaRPr>
          </a:p>
        </p:txBody>
      </p:sp>
      <p:sp>
        <p:nvSpPr>
          <p:cNvPr id="72" name="文本框 71">
            <a:extLst>
              <a:ext uri="{FF2B5EF4-FFF2-40B4-BE49-F238E27FC236}">
                <a16:creationId xmlns:a16="http://schemas.microsoft.com/office/drawing/2014/main" id="{DEC599A6-113C-234C-9605-DA9F9AEC17B3}"/>
              </a:ext>
            </a:extLst>
          </p:cNvPr>
          <p:cNvSpPr txBox="1"/>
          <p:nvPr/>
        </p:nvSpPr>
        <p:spPr>
          <a:xfrm>
            <a:off x="6642747" y="3509018"/>
            <a:ext cx="5267347" cy="584775"/>
          </a:xfrm>
          <a:prstGeom prst="rect">
            <a:avLst/>
          </a:prstGeom>
          <a:noFill/>
        </p:spPr>
        <p:txBody>
          <a:bodyPr wrap="square" rtlCol="0">
            <a:spAutoFit/>
          </a:bodyPr>
          <a:lstStyle/>
          <a:p>
            <a:r>
              <a:rPr kumimoji="1" lang="en-US" altLang="zh-CN" sz="1600" dirty="0"/>
              <a:t>Information in speech is non-uniform</a:t>
            </a:r>
          </a:p>
          <a:p>
            <a:r>
              <a:rPr kumimoji="1" lang="en-US" altLang="zh-CN" sz="1600" dirty="0"/>
              <a:t>Constant frame rate: wastes some tokens</a:t>
            </a:r>
          </a:p>
        </p:txBody>
      </p:sp>
    </p:spTree>
    <p:extLst>
      <p:ext uri="{BB962C8B-B14F-4D97-AF65-F5344CB8AC3E}">
        <p14:creationId xmlns:p14="http://schemas.microsoft.com/office/powerpoint/2010/main" val="224974701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E35E9E6D-B1E9-4F08-8E83-0E081C425F53}" type="slidenum">
              <a:rPr lang="de-DE" smtClean="0"/>
              <a:pPr/>
              <a:t>8</a:t>
            </a:fld>
            <a:endParaRPr lang="de-DE"/>
          </a:p>
        </p:txBody>
      </p:sp>
      <p:grpSp>
        <p:nvGrpSpPr>
          <p:cNvPr id="2" name="组合 1">
            <a:extLst>
              <a:ext uri="{FF2B5EF4-FFF2-40B4-BE49-F238E27FC236}">
                <a16:creationId xmlns:a16="http://schemas.microsoft.com/office/drawing/2014/main" id="{0433ACC2-0317-413E-8B9B-AC31FC4932B6}"/>
              </a:ext>
            </a:extLst>
          </p:cNvPr>
          <p:cNvGrpSpPr/>
          <p:nvPr/>
        </p:nvGrpSpPr>
        <p:grpSpPr>
          <a:xfrm>
            <a:off x="1411143" y="1723440"/>
            <a:ext cx="8769263" cy="3411120"/>
            <a:chOff x="3503712" y="1916832"/>
            <a:chExt cx="6713164" cy="2258992"/>
          </a:xfrm>
        </p:grpSpPr>
        <p:grpSp>
          <p:nvGrpSpPr>
            <p:cNvPr id="11" name="Group 5">
              <a:extLst>
                <a:ext uri="{FF2B5EF4-FFF2-40B4-BE49-F238E27FC236}">
                  <a16:creationId xmlns:a16="http://schemas.microsoft.com/office/drawing/2014/main" id="{43627C55-C721-5D47-8A5C-2952AF18E0D6}"/>
                </a:ext>
              </a:extLst>
            </p:cNvPr>
            <p:cNvGrpSpPr/>
            <p:nvPr/>
          </p:nvGrpSpPr>
          <p:grpSpPr>
            <a:xfrm>
              <a:off x="3517560" y="3136621"/>
              <a:ext cx="6699316" cy="426244"/>
              <a:chOff x="1325234" y="2840262"/>
              <a:chExt cx="6912419" cy="568325"/>
            </a:xfrm>
          </p:grpSpPr>
          <p:sp>
            <p:nvSpPr>
              <p:cNvPr id="22" name="Freeform 9">
                <a:extLst>
                  <a:ext uri="{FF2B5EF4-FFF2-40B4-BE49-F238E27FC236}">
                    <a16:creationId xmlns:a16="http://schemas.microsoft.com/office/drawing/2014/main" id="{D30ED8EF-FEF4-4649-8BF9-587563DF3AAC}"/>
                  </a:ext>
                </a:extLst>
              </p:cNvPr>
              <p:cNvSpPr/>
              <p:nvPr/>
            </p:nvSpPr>
            <p:spPr bwMode="gray">
              <a:xfrm>
                <a:off x="2054340" y="2840262"/>
                <a:ext cx="6183313"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23" name="Freeform 10">
                <a:extLst>
                  <a:ext uri="{FF2B5EF4-FFF2-40B4-BE49-F238E27FC236}">
                    <a16:creationId xmlns:a16="http://schemas.microsoft.com/office/drawing/2014/main" id="{7285AE4F-15CE-A84A-8DEE-80A59A9A13E9}"/>
                  </a:ext>
                </a:extLst>
              </p:cNvPr>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24" name="Text Box 17">
                <a:extLst>
                  <a:ext uri="{FF2B5EF4-FFF2-40B4-BE49-F238E27FC236}">
                    <a16:creationId xmlns:a16="http://schemas.microsoft.com/office/drawing/2014/main" id="{05110A2A-F0C6-2E4C-AF8F-46721D54A6A0}"/>
                  </a:ext>
                </a:extLst>
              </p:cNvPr>
              <p:cNvSpPr txBox="1">
                <a:spLocks noChangeArrowheads="1"/>
              </p:cNvSpPr>
              <p:nvPr/>
            </p:nvSpPr>
            <p:spPr bwMode="gray">
              <a:xfrm>
                <a:off x="1522457" y="2913877"/>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3</a:t>
                </a:r>
              </a:p>
            </p:txBody>
          </p:sp>
          <p:sp>
            <p:nvSpPr>
              <p:cNvPr id="25" name="Text Box 13">
                <a:extLst>
                  <a:ext uri="{FF2B5EF4-FFF2-40B4-BE49-F238E27FC236}">
                    <a16:creationId xmlns:a16="http://schemas.microsoft.com/office/drawing/2014/main" id="{C28FEAF3-B441-0143-8E52-DD7D8881F587}"/>
                  </a:ext>
                </a:extLst>
              </p:cNvPr>
              <p:cNvSpPr txBox="1">
                <a:spLocks noChangeArrowheads="1"/>
              </p:cNvSpPr>
              <p:nvPr/>
            </p:nvSpPr>
            <p:spPr bwMode="gray">
              <a:xfrm>
                <a:off x="2077863" y="2937293"/>
                <a:ext cx="6102913" cy="374263"/>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Reducing Temporal Redundancy: Variable Frame Rate</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12" name="Group 1">
              <a:extLst>
                <a:ext uri="{FF2B5EF4-FFF2-40B4-BE49-F238E27FC236}">
                  <a16:creationId xmlns:a16="http://schemas.microsoft.com/office/drawing/2014/main" id="{9424B437-741E-3949-A72F-6AB5C97E3F31}"/>
                </a:ext>
              </a:extLst>
            </p:cNvPr>
            <p:cNvGrpSpPr/>
            <p:nvPr/>
          </p:nvGrpSpPr>
          <p:grpSpPr>
            <a:xfrm>
              <a:off x="3503712" y="1916832"/>
              <a:ext cx="6713164" cy="426244"/>
              <a:chOff x="1325234" y="2077505"/>
              <a:chExt cx="6926708" cy="568325"/>
            </a:xfrm>
          </p:grpSpPr>
          <p:sp>
            <p:nvSpPr>
              <p:cNvPr id="18" name="Freeform 11">
                <a:extLst>
                  <a:ext uri="{FF2B5EF4-FFF2-40B4-BE49-F238E27FC236}">
                    <a16:creationId xmlns:a16="http://schemas.microsoft.com/office/drawing/2014/main" id="{43C0B1AF-DB31-3C46-A2F0-75DCE23E2DCA}"/>
                  </a:ext>
                </a:extLst>
              </p:cNvPr>
              <p:cNvSpPr/>
              <p:nvPr/>
            </p:nvSpPr>
            <p:spPr bwMode="gray">
              <a:xfrm>
                <a:off x="2054341" y="2077505"/>
                <a:ext cx="6197601"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7F7F7F"/>
              </a:solidFill>
              <a:ln w="19050" cap="flat" cmpd="sng">
                <a:solidFill>
                  <a:schemeClr val="bg1"/>
                </a:solidFill>
                <a:prstDash val="solid"/>
                <a:round/>
              </a:ln>
              <a:effectLst/>
            </p:spPr>
            <p:txBody>
              <a:bodyPr wrap="none" anchor="ctr"/>
              <a:lstStyle/>
              <a:p>
                <a:endParaRPr lang="zh-CN" altLang="en-US" sz="2400" dirty="0">
                  <a:latin typeface="Helvetica" pitchFamily="2" charset="0"/>
                  <a:ea typeface="Microsoft YaHei" panose="020B0503020204020204" pitchFamily="34" charset="-122"/>
                  <a:cs typeface="Arial" panose="020B0604020202020204" pitchFamily="34" charset="0"/>
                </a:endParaRPr>
              </a:p>
            </p:txBody>
          </p:sp>
          <p:sp>
            <p:nvSpPr>
              <p:cNvPr id="19" name="Freeform 12">
                <a:extLst>
                  <a:ext uri="{FF2B5EF4-FFF2-40B4-BE49-F238E27FC236}">
                    <a16:creationId xmlns:a16="http://schemas.microsoft.com/office/drawing/2014/main" id="{AF1B00B4-2443-E34F-90F8-3A0F28455B0B}"/>
                  </a:ext>
                </a:extLst>
              </p:cNvPr>
              <p:cNvSpPr/>
              <p:nvPr/>
            </p:nvSpPr>
            <p:spPr bwMode="gray">
              <a:xfrm>
                <a:off x="1325234" y="2077505"/>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7F7F7F"/>
              </a:solidFill>
              <a:ln w="19050" cap="flat" cmpd="sng">
                <a:solidFill>
                  <a:schemeClr val="bg1"/>
                </a:solidFill>
                <a:prstDash val="solid"/>
                <a:round/>
              </a:ln>
              <a:effectLst/>
            </p:spPr>
            <p:txBody>
              <a:bodyPr wrap="none" anchor="ctr"/>
              <a:lstStyle/>
              <a:p>
                <a:endParaRPr lang="zh-CN" altLang="en-US" sz="2400" dirty="0">
                  <a:latin typeface="Helvetica" pitchFamily="2" charset="0"/>
                  <a:ea typeface="Microsoft YaHei" panose="020B0503020204020204" pitchFamily="34" charset="-122"/>
                  <a:cs typeface="Arial" panose="020B0604020202020204" pitchFamily="34" charset="0"/>
                </a:endParaRPr>
              </a:p>
            </p:txBody>
          </p:sp>
          <p:sp>
            <p:nvSpPr>
              <p:cNvPr id="20" name="Text Box 16">
                <a:extLst>
                  <a:ext uri="{FF2B5EF4-FFF2-40B4-BE49-F238E27FC236}">
                    <a16:creationId xmlns:a16="http://schemas.microsoft.com/office/drawing/2014/main" id="{22173EBF-2A99-394B-A8EB-0643CAEE8E36}"/>
                  </a:ext>
                </a:extLst>
              </p:cNvPr>
              <p:cNvSpPr txBox="1">
                <a:spLocks noChangeArrowheads="1"/>
              </p:cNvSpPr>
              <p:nvPr/>
            </p:nvSpPr>
            <p:spPr bwMode="gray">
              <a:xfrm>
                <a:off x="1522814" y="2152633"/>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1</a:t>
                </a:r>
              </a:p>
            </p:txBody>
          </p:sp>
          <p:sp>
            <p:nvSpPr>
              <p:cNvPr id="21" name="Text Box 13">
                <a:extLst>
                  <a:ext uri="{FF2B5EF4-FFF2-40B4-BE49-F238E27FC236}">
                    <a16:creationId xmlns:a16="http://schemas.microsoft.com/office/drawing/2014/main" id="{D04C2462-89A6-F94C-92F1-50638D7858BC}"/>
                  </a:ext>
                </a:extLst>
              </p:cNvPr>
              <p:cNvSpPr txBox="1">
                <a:spLocks noChangeArrowheads="1"/>
              </p:cNvSpPr>
              <p:nvPr/>
            </p:nvSpPr>
            <p:spPr bwMode="gray">
              <a:xfrm>
                <a:off x="2080899" y="2174536"/>
                <a:ext cx="4452040" cy="374263"/>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Discrete Speech Tokens: Taxonomy</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13" name="Group 25">
              <a:extLst>
                <a:ext uri="{FF2B5EF4-FFF2-40B4-BE49-F238E27FC236}">
                  <a16:creationId xmlns:a16="http://schemas.microsoft.com/office/drawing/2014/main" id="{BC015302-E1F0-DE4C-A699-5C6549677B4E}"/>
                </a:ext>
              </a:extLst>
            </p:cNvPr>
            <p:cNvGrpSpPr/>
            <p:nvPr/>
          </p:nvGrpSpPr>
          <p:grpSpPr>
            <a:xfrm>
              <a:off x="3526786" y="2532968"/>
              <a:ext cx="6690090" cy="426244"/>
              <a:chOff x="1325234" y="2840262"/>
              <a:chExt cx="6902902" cy="568325"/>
            </a:xfrm>
          </p:grpSpPr>
          <p:sp>
            <p:nvSpPr>
              <p:cNvPr id="14" name="Freeform 9">
                <a:extLst>
                  <a:ext uri="{FF2B5EF4-FFF2-40B4-BE49-F238E27FC236}">
                    <a16:creationId xmlns:a16="http://schemas.microsoft.com/office/drawing/2014/main" id="{3C71AE1E-736D-3F47-82D8-031DC335C21D}"/>
                  </a:ext>
                </a:extLst>
              </p:cNvPr>
              <p:cNvSpPr/>
              <p:nvPr/>
            </p:nvSpPr>
            <p:spPr bwMode="gray">
              <a:xfrm>
                <a:off x="2054340" y="2840262"/>
                <a:ext cx="6173796"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15" name="Freeform 10">
                <a:extLst>
                  <a:ext uri="{FF2B5EF4-FFF2-40B4-BE49-F238E27FC236}">
                    <a16:creationId xmlns:a16="http://schemas.microsoft.com/office/drawing/2014/main" id="{8C2C2546-4FE0-2244-9503-253EA3BE0324}"/>
                  </a:ext>
                </a:extLst>
              </p:cNvPr>
              <p:cNvSpPr/>
              <p:nvPr/>
            </p:nvSpPr>
            <p:spPr bwMode="gray">
              <a:xfrm>
                <a:off x="1325234" y="2840262"/>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242671"/>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16" name="Text Box 17">
                <a:extLst>
                  <a:ext uri="{FF2B5EF4-FFF2-40B4-BE49-F238E27FC236}">
                    <a16:creationId xmlns:a16="http://schemas.microsoft.com/office/drawing/2014/main" id="{019672C1-D909-0146-9CF4-F1D1A66F18C6}"/>
                  </a:ext>
                </a:extLst>
              </p:cNvPr>
              <p:cNvSpPr txBox="1">
                <a:spLocks noChangeArrowheads="1"/>
              </p:cNvSpPr>
              <p:nvPr/>
            </p:nvSpPr>
            <p:spPr bwMode="gray">
              <a:xfrm>
                <a:off x="1512938" y="2921595"/>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b="1" dirty="0">
                    <a:solidFill>
                      <a:schemeClr val="bg1"/>
                    </a:solidFill>
                    <a:latin typeface="Helvetica" pitchFamily="2" charset="0"/>
                    <a:ea typeface="Microsoft YaHei" panose="020B0503020204020204" pitchFamily="34" charset="-122"/>
                    <a:cs typeface="Arial" panose="020B0604020202020204" pitchFamily="34" charset="0"/>
                  </a:rPr>
                  <a:t>2</a:t>
                </a:r>
              </a:p>
            </p:txBody>
          </p:sp>
          <p:sp>
            <p:nvSpPr>
              <p:cNvPr id="17" name="Text Box 13">
                <a:extLst>
                  <a:ext uri="{FF2B5EF4-FFF2-40B4-BE49-F238E27FC236}">
                    <a16:creationId xmlns:a16="http://schemas.microsoft.com/office/drawing/2014/main" id="{A881AE16-3691-5D49-8D34-35D87323E38B}"/>
                  </a:ext>
                </a:extLst>
              </p:cNvPr>
              <p:cNvSpPr txBox="1">
                <a:spLocks noChangeArrowheads="1"/>
              </p:cNvSpPr>
              <p:nvPr/>
            </p:nvSpPr>
            <p:spPr bwMode="gray">
              <a:xfrm>
                <a:off x="2080899" y="2964470"/>
                <a:ext cx="5596945" cy="319911"/>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000" b="1" dirty="0">
                    <a:solidFill>
                      <a:schemeClr val="bg1"/>
                    </a:solidFill>
                    <a:latin typeface="Helvetica" pitchFamily="2" charset="0"/>
                    <a:ea typeface="Microsoft YaHei" panose="020B0503020204020204" pitchFamily="34" charset="-122"/>
                    <a:cs typeface="Arial" panose="020B0604020202020204" pitchFamily="34" charset="0"/>
                  </a:rPr>
                  <a:t>Reducing Speaker Redundancy: Disentanglement</a:t>
                </a:r>
                <a:endParaRPr lang="zh-CN" altLang="en-US" sz="2000" b="1"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nvGrpSpPr>
            <p:cNvPr id="33" name="Group 25">
              <a:extLst>
                <a:ext uri="{FF2B5EF4-FFF2-40B4-BE49-F238E27FC236}">
                  <a16:creationId xmlns:a16="http://schemas.microsoft.com/office/drawing/2014/main" id="{824BA7D2-66E9-2549-AC35-DF92BA406BC4}"/>
                </a:ext>
              </a:extLst>
            </p:cNvPr>
            <p:cNvGrpSpPr/>
            <p:nvPr/>
          </p:nvGrpSpPr>
          <p:grpSpPr>
            <a:xfrm>
              <a:off x="3503712" y="3749580"/>
              <a:ext cx="6713163" cy="426244"/>
              <a:chOff x="1325234" y="2781270"/>
              <a:chExt cx="6914189" cy="568325"/>
            </a:xfrm>
          </p:grpSpPr>
          <p:sp>
            <p:nvSpPr>
              <p:cNvPr id="34" name="Freeform 9">
                <a:extLst>
                  <a:ext uri="{FF2B5EF4-FFF2-40B4-BE49-F238E27FC236}">
                    <a16:creationId xmlns:a16="http://schemas.microsoft.com/office/drawing/2014/main" id="{2C71AA3D-96F1-2547-9D7A-5A4EF95C20B7}"/>
                  </a:ext>
                </a:extLst>
              </p:cNvPr>
              <p:cNvSpPr/>
              <p:nvPr/>
            </p:nvSpPr>
            <p:spPr bwMode="gray">
              <a:xfrm>
                <a:off x="2054340" y="2781270"/>
                <a:ext cx="6185083" cy="568325"/>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35" name="Freeform 10">
                <a:extLst>
                  <a:ext uri="{FF2B5EF4-FFF2-40B4-BE49-F238E27FC236}">
                    <a16:creationId xmlns:a16="http://schemas.microsoft.com/office/drawing/2014/main" id="{254453D4-B766-804B-9EC1-D4BE27F7C9E3}"/>
                  </a:ext>
                </a:extLst>
              </p:cNvPr>
              <p:cNvSpPr/>
              <p:nvPr/>
            </p:nvSpPr>
            <p:spPr bwMode="gray">
              <a:xfrm>
                <a:off x="1325234" y="2781270"/>
                <a:ext cx="609600" cy="568325"/>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ln>
              <a:effectLst/>
            </p:spPr>
            <p:txBody>
              <a:bodyPr wrap="none" anchor="ctr"/>
              <a:lstStyle/>
              <a:p>
                <a:endParaRPr lang="zh-CN" altLang="en-US" sz="2400">
                  <a:latin typeface="Helvetica" pitchFamily="2" charset="0"/>
                  <a:ea typeface="Microsoft YaHei" panose="020B0503020204020204" pitchFamily="34" charset="-122"/>
                  <a:cs typeface="Arial" panose="020B0604020202020204" pitchFamily="34" charset="0"/>
                </a:endParaRPr>
              </a:p>
            </p:txBody>
          </p:sp>
          <p:sp>
            <p:nvSpPr>
              <p:cNvPr id="36" name="Text Box 17">
                <a:extLst>
                  <a:ext uri="{FF2B5EF4-FFF2-40B4-BE49-F238E27FC236}">
                    <a16:creationId xmlns:a16="http://schemas.microsoft.com/office/drawing/2014/main" id="{F3F9F610-8508-1340-AAED-2C32A41BD549}"/>
                  </a:ext>
                </a:extLst>
              </p:cNvPr>
              <p:cNvSpPr txBox="1">
                <a:spLocks noChangeArrowheads="1"/>
              </p:cNvSpPr>
              <p:nvPr/>
            </p:nvSpPr>
            <p:spPr bwMode="gray">
              <a:xfrm>
                <a:off x="1522457" y="2854554"/>
                <a:ext cx="304800" cy="407646"/>
              </a:xfrm>
              <a:prstGeom prst="rect">
                <a:avLst/>
              </a:prstGeom>
              <a:noFill/>
              <a:ln w="9525">
                <a:noFill/>
                <a:miter lim="800000"/>
              </a:ln>
              <a:effectLst>
                <a:outerShdw dist="28398" dir="1593903" algn="ctr" rotWithShape="0">
                  <a:srgbClr val="333333">
                    <a:alpha val="50000"/>
                  </a:srgbClr>
                </a:outerShdw>
              </a:effectLst>
            </p:spPr>
            <p:txBody>
              <a:bodyPr>
                <a:spAutoFit/>
              </a:bodyPr>
              <a:lstStyle/>
              <a:p>
                <a:pPr algn="ctr">
                  <a:spcBef>
                    <a:spcPct val="50000"/>
                  </a:spcBef>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4</a:t>
                </a:r>
              </a:p>
            </p:txBody>
          </p:sp>
          <p:sp>
            <p:nvSpPr>
              <p:cNvPr id="37" name="Text Box 13">
                <a:extLst>
                  <a:ext uri="{FF2B5EF4-FFF2-40B4-BE49-F238E27FC236}">
                    <a16:creationId xmlns:a16="http://schemas.microsoft.com/office/drawing/2014/main" id="{85742639-3121-B043-AB6A-6ED6DB5658E7}"/>
                  </a:ext>
                </a:extLst>
              </p:cNvPr>
              <p:cNvSpPr txBox="1">
                <a:spLocks noChangeArrowheads="1"/>
              </p:cNvSpPr>
              <p:nvPr/>
            </p:nvSpPr>
            <p:spPr bwMode="gray">
              <a:xfrm>
                <a:off x="2090764" y="2871246"/>
                <a:ext cx="4443994" cy="374264"/>
              </a:xfrm>
              <a:prstGeom prst="rect">
                <a:avLst/>
              </a:prstGeom>
              <a:noFill/>
              <a:ln w="9525">
                <a:noFill/>
                <a:miter lim="800000"/>
              </a:ln>
              <a:effectLst>
                <a:outerShdw dist="17961" dir="2700000" algn="ctr" rotWithShape="0">
                  <a:srgbClr val="333333">
                    <a:alpha val="50000"/>
                  </a:srgbClr>
                </a:outerShdw>
              </a:effectLst>
            </p:spPr>
            <p:txBody>
              <a:bodyPr wrap="square" tIns="27000" bIns="27000" anchor="ctr" anchorCtr="0">
                <a:spAutoFit/>
              </a:bodyPr>
              <a:lstStyle/>
              <a:p>
                <a:pPr lvl="0">
                  <a:buNone/>
                </a:pPr>
                <a:r>
                  <a:rPr lang="en-US" altLang="zh-CN" sz="2400" dirty="0">
                    <a:solidFill>
                      <a:schemeClr val="bg1"/>
                    </a:solidFill>
                    <a:latin typeface="Helvetica" pitchFamily="2" charset="0"/>
                    <a:ea typeface="Microsoft YaHei" panose="020B0503020204020204" pitchFamily="34" charset="-122"/>
                    <a:cs typeface="Arial" panose="020B0604020202020204" pitchFamily="34" charset="0"/>
                  </a:rPr>
                  <a:t>Conclusion</a:t>
                </a:r>
                <a:endParaRPr lang="zh-CN" altLang="en-US" sz="2400" dirty="0">
                  <a:solidFill>
                    <a:schemeClr val="bg1"/>
                  </a:solidFill>
                  <a:latin typeface="Helvetica" pitchFamily="2" charset="0"/>
                  <a:ea typeface="Microsoft YaHei" panose="020B0503020204020204" pitchFamily="34" charset="-122"/>
                  <a:cs typeface="Arial" panose="020B0604020202020204" pitchFamily="34" charset="0"/>
                </a:endParaRPr>
              </a:p>
            </p:txBody>
          </p:sp>
        </p:grpSp>
      </p:grpSp>
      <p:sp>
        <p:nvSpPr>
          <p:cNvPr id="3" name="标题 2">
            <a:extLst>
              <a:ext uri="{FF2B5EF4-FFF2-40B4-BE49-F238E27FC236}">
                <a16:creationId xmlns:a16="http://schemas.microsoft.com/office/drawing/2014/main" id="{CB31DD51-A21F-0946-820A-E7AE927CADD7}"/>
              </a:ext>
            </a:extLst>
          </p:cNvPr>
          <p:cNvSpPr>
            <a:spLocks noGrp="1"/>
          </p:cNvSpPr>
          <p:nvPr>
            <p:ph type="title"/>
          </p:nvPr>
        </p:nvSpPr>
        <p:spPr/>
        <p:txBody>
          <a:bodyPr/>
          <a:lstStyle/>
          <a:p>
            <a:r>
              <a:rPr lang="en-US" altLang="zh-CN" dirty="0"/>
              <a:t>Contents</a:t>
            </a:r>
            <a:endParaRPr lang="zh-CN" altLang="en-US" dirty="0"/>
          </a:p>
        </p:txBody>
      </p:sp>
    </p:spTree>
    <p:extLst>
      <p:ext uri="{BB962C8B-B14F-4D97-AF65-F5344CB8AC3E}">
        <p14:creationId xmlns:p14="http://schemas.microsoft.com/office/powerpoint/2010/main" val="48756771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38340-6029-FD4A-8322-5566D025462F}"/>
              </a:ext>
            </a:extLst>
          </p:cNvPr>
          <p:cNvSpPr>
            <a:spLocks noGrp="1"/>
          </p:cNvSpPr>
          <p:nvPr>
            <p:ph type="title"/>
          </p:nvPr>
        </p:nvSpPr>
        <p:spPr/>
        <p:txBody>
          <a:bodyPr/>
          <a:lstStyle/>
          <a:p>
            <a:r>
              <a:rPr kumimoji="1" lang="en-US" altLang="zh-CN" dirty="0" err="1"/>
              <a:t>LSCodec</a:t>
            </a:r>
            <a:r>
              <a:rPr kumimoji="1" lang="en-US" altLang="zh-CN" dirty="0"/>
              <a:t>: Low-Bitrate Speaker-Decoupled Codec</a:t>
            </a:r>
            <a:endParaRPr kumimoji="1" lang="zh-CN" altLang="en-US" dirty="0"/>
          </a:p>
        </p:txBody>
      </p:sp>
      <p:sp>
        <p:nvSpPr>
          <p:cNvPr id="3" name="内容占位符 2">
            <a:extLst>
              <a:ext uri="{FF2B5EF4-FFF2-40B4-BE49-F238E27FC236}">
                <a16:creationId xmlns:a16="http://schemas.microsoft.com/office/drawing/2014/main" id="{C32887A9-3944-8940-86DE-7B31705F3130}"/>
              </a:ext>
            </a:extLst>
          </p:cNvPr>
          <p:cNvSpPr>
            <a:spLocks noGrp="1"/>
          </p:cNvSpPr>
          <p:nvPr>
            <p:ph idx="1"/>
          </p:nvPr>
        </p:nvSpPr>
        <p:spPr>
          <a:xfrm>
            <a:off x="551879" y="1042232"/>
            <a:ext cx="11055352" cy="1389010"/>
          </a:xfrm>
        </p:spPr>
        <p:txBody>
          <a:bodyPr/>
          <a:lstStyle/>
          <a:p>
            <a:r>
              <a:rPr kumimoji="1" lang="en-US" altLang="zh-CN" sz="2400" dirty="0"/>
              <a:t>Luckily, disentanglement helps reduce the bitrate!</a:t>
            </a:r>
            <a:endParaRPr kumimoji="1" lang="zh-CN" altLang="en-US" sz="2400" dirty="0"/>
          </a:p>
        </p:txBody>
      </p:sp>
      <p:sp>
        <p:nvSpPr>
          <p:cNvPr id="4" name="灯片编号占位符 3">
            <a:extLst>
              <a:ext uri="{FF2B5EF4-FFF2-40B4-BE49-F238E27FC236}">
                <a16:creationId xmlns:a16="http://schemas.microsoft.com/office/drawing/2014/main" id="{3257FD07-B2DB-3B47-AF9A-6DFF7AF98F0F}"/>
              </a:ext>
            </a:extLst>
          </p:cNvPr>
          <p:cNvSpPr>
            <a:spLocks noGrp="1"/>
          </p:cNvSpPr>
          <p:nvPr>
            <p:ph type="sldNum" sz="quarter" idx="12"/>
          </p:nvPr>
        </p:nvSpPr>
        <p:spPr/>
        <p:txBody>
          <a:bodyPr/>
          <a:lstStyle/>
          <a:p>
            <a:fld id="{E35E9E6D-B1E9-4F08-8E83-0E081C425F53}" type="slidenum">
              <a:rPr lang="de-DE" smtClean="0"/>
              <a:pPr/>
              <a:t>9</a:t>
            </a:fld>
            <a:endParaRPr lang="de-DE" dirty="0"/>
          </a:p>
        </p:txBody>
      </p:sp>
      <p:grpSp>
        <p:nvGrpSpPr>
          <p:cNvPr id="9" name="组合 8">
            <a:extLst>
              <a:ext uri="{FF2B5EF4-FFF2-40B4-BE49-F238E27FC236}">
                <a16:creationId xmlns:a16="http://schemas.microsoft.com/office/drawing/2014/main" id="{D0E7934B-89DD-8B49-9A19-9C8591C6326B}"/>
              </a:ext>
            </a:extLst>
          </p:cNvPr>
          <p:cNvGrpSpPr/>
          <p:nvPr/>
        </p:nvGrpSpPr>
        <p:grpSpPr>
          <a:xfrm>
            <a:off x="6194557" y="3429000"/>
            <a:ext cx="1638888" cy="1477795"/>
            <a:chOff x="4602049" y="4129452"/>
            <a:chExt cx="519975" cy="511704"/>
          </a:xfrm>
          <a:gradFill>
            <a:gsLst>
              <a:gs pos="0">
                <a:srgbClr val="004098">
                  <a:lumMod val="5000"/>
                  <a:lumOff val="95000"/>
                </a:srgbClr>
              </a:gs>
              <a:gs pos="74000">
                <a:srgbClr val="004098">
                  <a:lumMod val="45000"/>
                  <a:lumOff val="55000"/>
                </a:srgbClr>
              </a:gs>
              <a:gs pos="83000">
                <a:srgbClr val="004098">
                  <a:lumMod val="45000"/>
                  <a:lumOff val="55000"/>
                </a:srgbClr>
              </a:gs>
              <a:gs pos="100000">
                <a:srgbClr val="004098">
                  <a:lumMod val="30000"/>
                  <a:lumOff val="70000"/>
                </a:srgbClr>
              </a:gs>
            </a:gsLst>
            <a:lin ang="5400000" scaled="1"/>
          </a:gradFill>
        </p:grpSpPr>
        <p:sp>
          <p:nvSpPr>
            <p:cNvPr id="10" name="梯形 9">
              <a:extLst>
                <a:ext uri="{FF2B5EF4-FFF2-40B4-BE49-F238E27FC236}">
                  <a16:creationId xmlns:a16="http://schemas.microsoft.com/office/drawing/2014/main" id="{F9DD81B1-E93E-F14C-BA99-8E9CC6357DDD}"/>
                </a:ext>
              </a:extLst>
            </p:cNvPr>
            <p:cNvSpPr/>
            <p:nvPr/>
          </p:nvSpPr>
          <p:spPr>
            <a:xfrm rot="5400000">
              <a:off x="4606185" y="4125316"/>
              <a:ext cx="511704" cy="519975"/>
            </a:xfrm>
            <a:prstGeom prst="trapezoid">
              <a:avLst/>
            </a:prstGeom>
            <a:gradFill>
              <a:gsLst>
                <a:gs pos="0">
                  <a:srgbClr val="004098">
                    <a:lumMod val="5000"/>
                    <a:lumOff val="95000"/>
                  </a:srgbClr>
                </a:gs>
                <a:gs pos="100000">
                  <a:srgbClr val="003264">
                    <a:lumMod val="10000"/>
                    <a:lumOff val="90000"/>
                  </a:srgbClr>
                </a:gs>
              </a:gsLst>
              <a:lin ang="5400000" scaled="1"/>
            </a:gradFill>
            <a:ln w="12700" cap="flat" cmpd="sng" algn="ctr">
              <a:solidFill>
                <a:srgbClr val="00409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dirty="0">
                <a:ln>
                  <a:noFill/>
                </a:ln>
                <a:solidFill>
                  <a:srgbClr val="FFFFFF"/>
                </a:solidFill>
                <a:effectLst/>
                <a:uLnTx/>
                <a:uFillTx/>
                <a:latin typeface="Helvetica" pitchFamily="2" charset="0"/>
                <a:ea typeface="微软雅黑"/>
              </a:endParaRPr>
            </a:p>
          </p:txBody>
        </p:sp>
        <p:sp>
          <p:nvSpPr>
            <p:cNvPr id="11" name="文本框 10">
              <a:extLst>
                <a:ext uri="{FF2B5EF4-FFF2-40B4-BE49-F238E27FC236}">
                  <a16:creationId xmlns:a16="http://schemas.microsoft.com/office/drawing/2014/main" id="{28584809-BF28-854F-80A8-3D3F1C38654F}"/>
                </a:ext>
              </a:extLst>
            </p:cNvPr>
            <p:cNvSpPr txBox="1"/>
            <p:nvPr/>
          </p:nvSpPr>
          <p:spPr>
            <a:xfrm>
              <a:off x="4644292" y="4235928"/>
              <a:ext cx="422740" cy="2877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kern="0" dirty="0">
                  <a:solidFill>
                    <a:srgbClr val="000000"/>
                  </a:solidFill>
                  <a:latin typeface="Helvetica" pitchFamily="2" charset="0"/>
                  <a:ea typeface="微软雅黑"/>
                </a:rPr>
                <a:t>Codec</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400" kern="0" dirty="0">
                  <a:solidFill>
                    <a:srgbClr val="000000"/>
                  </a:solidFill>
                  <a:latin typeface="Helvetica" pitchFamily="2" charset="0"/>
                  <a:ea typeface="微软雅黑"/>
                </a:rPr>
                <a:t>Encoder</a:t>
              </a:r>
              <a:endParaRPr kumimoji="1" lang="zh-CN" altLang="en-US" sz="2400" b="0" i="0" u="none" strike="noStrike" kern="0" cap="none" spc="0" normalizeH="0" baseline="0" noProof="0" dirty="0">
                <a:ln>
                  <a:noFill/>
                </a:ln>
                <a:solidFill>
                  <a:srgbClr val="000000"/>
                </a:solidFill>
                <a:effectLst/>
                <a:uLnTx/>
                <a:uFillTx/>
                <a:latin typeface="Helvetica" pitchFamily="2" charset="0"/>
                <a:ea typeface="微软雅黑"/>
              </a:endParaRPr>
            </a:p>
          </p:txBody>
        </p:sp>
      </p:grpSp>
      <p:grpSp>
        <p:nvGrpSpPr>
          <p:cNvPr id="12" name="组合 11">
            <a:extLst>
              <a:ext uri="{FF2B5EF4-FFF2-40B4-BE49-F238E27FC236}">
                <a16:creationId xmlns:a16="http://schemas.microsoft.com/office/drawing/2014/main" id="{694C5060-718A-B947-A206-1E5C6B495DAB}"/>
              </a:ext>
            </a:extLst>
          </p:cNvPr>
          <p:cNvGrpSpPr/>
          <p:nvPr/>
        </p:nvGrpSpPr>
        <p:grpSpPr>
          <a:xfrm>
            <a:off x="8473484" y="3358959"/>
            <a:ext cx="252449" cy="1663267"/>
            <a:chOff x="2594084" y="2407442"/>
            <a:chExt cx="146182" cy="963124"/>
          </a:xfrm>
        </p:grpSpPr>
        <p:sp>
          <p:nvSpPr>
            <p:cNvPr id="13" name="椭圆 12">
              <a:extLst>
                <a:ext uri="{FF2B5EF4-FFF2-40B4-BE49-F238E27FC236}">
                  <a16:creationId xmlns:a16="http://schemas.microsoft.com/office/drawing/2014/main" id="{9AD2C8DD-5657-7740-82C8-7B933D1B2F0C}"/>
                </a:ext>
              </a:extLst>
            </p:cNvPr>
            <p:cNvSpPr/>
            <p:nvPr/>
          </p:nvSpPr>
          <p:spPr>
            <a:xfrm>
              <a:off x="2594084" y="2407442"/>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Helvetica" pitchFamily="2" charset="0"/>
                <a:ea typeface="微软雅黑"/>
              </a:endParaRPr>
            </a:p>
          </p:txBody>
        </p:sp>
        <p:sp>
          <p:nvSpPr>
            <p:cNvPr id="14" name="椭圆 13">
              <a:extLst>
                <a:ext uri="{FF2B5EF4-FFF2-40B4-BE49-F238E27FC236}">
                  <a16:creationId xmlns:a16="http://schemas.microsoft.com/office/drawing/2014/main" id="{8B56ADD6-7F11-634E-ACCF-2137AC918192}"/>
                </a:ext>
              </a:extLst>
            </p:cNvPr>
            <p:cNvSpPr/>
            <p:nvPr/>
          </p:nvSpPr>
          <p:spPr>
            <a:xfrm>
              <a:off x="2594084" y="2611678"/>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Helvetica" pitchFamily="2" charset="0"/>
                <a:ea typeface="微软雅黑"/>
              </a:endParaRPr>
            </a:p>
          </p:txBody>
        </p:sp>
        <p:sp>
          <p:nvSpPr>
            <p:cNvPr id="15" name="椭圆 14">
              <a:extLst>
                <a:ext uri="{FF2B5EF4-FFF2-40B4-BE49-F238E27FC236}">
                  <a16:creationId xmlns:a16="http://schemas.microsoft.com/office/drawing/2014/main" id="{827329ED-D5F5-B84E-ABB4-A39DEE044B2B}"/>
                </a:ext>
              </a:extLst>
            </p:cNvPr>
            <p:cNvSpPr/>
            <p:nvPr/>
          </p:nvSpPr>
          <p:spPr>
            <a:xfrm>
              <a:off x="2594084" y="2815914"/>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Helvetica" pitchFamily="2" charset="0"/>
                <a:ea typeface="微软雅黑"/>
              </a:endParaRPr>
            </a:p>
          </p:txBody>
        </p:sp>
        <p:sp>
          <p:nvSpPr>
            <p:cNvPr id="16" name="椭圆 15">
              <a:extLst>
                <a:ext uri="{FF2B5EF4-FFF2-40B4-BE49-F238E27FC236}">
                  <a16:creationId xmlns:a16="http://schemas.microsoft.com/office/drawing/2014/main" id="{F236FD40-DB94-C54F-ABA2-BC900C57A515}"/>
                </a:ext>
              </a:extLst>
            </p:cNvPr>
            <p:cNvSpPr/>
            <p:nvPr/>
          </p:nvSpPr>
          <p:spPr>
            <a:xfrm>
              <a:off x="2594084" y="3020150"/>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Helvetica" pitchFamily="2" charset="0"/>
                <a:ea typeface="微软雅黑"/>
              </a:endParaRPr>
            </a:p>
          </p:txBody>
        </p:sp>
        <p:sp>
          <p:nvSpPr>
            <p:cNvPr id="17" name="椭圆 16">
              <a:extLst>
                <a:ext uri="{FF2B5EF4-FFF2-40B4-BE49-F238E27FC236}">
                  <a16:creationId xmlns:a16="http://schemas.microsoft.com/office/drawing/2014/main" id="{E27E4159-9D76-7240-95BC-42977BA7147C}"/>
                </a:ext>
              </a:extLst>
            </p:cNvPr>
            <p:cNvSpPr/>
            <p:nvPr/>
          </p:nvSpPr>
          <p:spPr>
            <a:xfrm>
              <a:off x="2594084" y="3224384"/>
              <a:ext cx="146182" cy="146182"/>
            </a:xfrm>
            <a:prstGeom prst="ellipse">
              <a:avLst/>
            </a:prstGeom>
            <a:solidFill>
              <a:srgbClr val="E5E557"/>
            </a:solidFill>
            <a:ln w="12700" cap="flat" cmpd="sng" algn="ctr">
              <a:solidFill>
                <a:srgbClr val="91881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FFFFFF"/>
                </a:solidFill>
                <a:effectLst/>
                <a:uLnTx/>
                <a:uFillTx/>
                <a:latin typeface="Helvetica" pitchFamily="2" charset="0"/>
                <a:ea typeface="微软雅黑"/>
              </a:endParaRPr>
            </a:p>
          </p:txBody>
        </p:sp>
      </p:grpSp>
      <p:pic>
        <p:nvPicPr>
          <p:cNvPr id="18" name="图片 17">
            <a:extLst>
              <a:ext uri="{FF2B5EF4-FFF2-40B4-BE49-F238E27FC236}">
                <a16:creationId xmlns:a16="http://schemas.microsoft.com/office/drawing/2014/main" id="{959C3794-E3EB-8240-ACB7-05E6CB7AB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2159" y="2342457"/>
            <a:ext cx="1213842" cy="1213842"/>
          </a:xfrm>
          <a:prstGeom prst="rect">
            <a:avLst/>
          </a:prstGeom>
        </p:spPr>
      </p:pic>
      <p:sp>
        <p:nvSpPr>
          <p:cNvPr id="19" name="文本框 18">
            <a:extLst>
              <a:ext uri="{FF2B5EF4-FFF2-40B4-BE49-F238E27FC236}">
                <a16:creationId xmlns:a16="http://schemas.microsoft.com/office/drawing/2014/main" id="{9E75E3DA-0058-CC4C-ABFB-91CF5E6BF480}"/>
              </a:ext>
            </a:extLst>
          </p:cNvPr>
          <p:cNvSpPr txBox="1"/>
          <p:nvPr/>
        </p:nvSpPr>
        <p:spPr>
          <a:xfrm>
            <a:off x="1419473" y="2887865"/>
            <a:ext cx="2626194" cy="369332"/>
          </a:xfrm>
          <a:prstGeom prst="rect">
            <a:avLst/>
          </a:prstGeom>
          <a:noFill/>
        </p:spPr>
        <p:txBody>
          <a:bodyPr wrap="square" rtlCol="0">
            <a:spAutoFit/>
          </a:bodyPr>
          <a:lstStyle/>
          <a:p>
            <a:pPr algn="ctr" fontAlgn="auto">
              <a:spcBef>
                <a:spcPts val="0"/>
              </a:spcBef>
              <a:spcAft>
                <a:spcPts val="0"/>
              </a:spcAft>
            </a:pPr>
            <a:r>
              <a:rPr kumimoji="1" lang="en-US" altLang="zh-CN" b="1" dirty="0">
                <a:solidFill>
                  <a:srgbClr val="000000">
                    <a:lumMod val="75000"/>
                    <a:lumOff val="25000"/>
                  </a:srgbClr>
                </a:solidFill>
                <a:latin typeface="Helvetica" pitchFamily="2" charset="0"/>
                <a:ea typeface="微软雅黑"/>
              </a:rPr>
              <a:t>Emotion &amp; Prosody</a:t>
            </a:r>
            <a:endParaRPr kumimoji="1" lang="zh-CN" altLang="en-US" b="1" dirty="0">
              <a:solidFill>
                <a:srgbClr val="000000">
                  <a:lumMod val="75000"/>
                  <a:lumOff val="25000"/>
                </a:srgbClr>
              </a:solidFill>
              <a:latin typeface="Helvetica" pitchFamily="2" charset="0"/>
              <a:ea typeface="微软雅黑"/>
            </a:endParaRPr>
          </a:p>
        </p:txBody>
      </p:sp>
      <p:sp>
        <p:nvSpPr>
          <p:cNvPr id="20" name="文本框 19">
            <a:extLst>
              <a:ext uri="{FF2B5EF4-FFF2-40B4-BE49-F238E27FC236}">
                <a16:creationId xmlns:a16="http://schemas.microsoft.com/office/drawing/2014/main" id="{4B48C0BA-E3CC-484A-AEE8-76DCA9A32D2B}"/>
              </a:ext>
            </a:extLst>
          </p:cNvPr>
          <p:cNvSpPr txBox="1"/>
          <p:nvPr/>
        </p:nvSpPr>
        <p:spPr>
          <a:xfrm>
            <a:off x="1688562" y="5337791"/>
            <a:ext cx="2088017" cy="369332"/>
          </a:xfrm>
          <a:prstGeom prst="rect">
            <a:avLst/>
          </a:prstGeom>
          <a:noFill/>
        </p:spPr>
        <p:txBody>
          <a:bodyPr wrap="square" rtlCol="0">
            <a:spAutoFit/>
          </a:bodyPr>
          <a:lstStyle/>
          <a:p>
            <a:pPr algn="ctr" fontAlgn="auto">
              <a:spcBef>
                <a:spcPts val="0"/>
              </a:spcBef>
              <a:spcAft>
                <a:spcPts val="0"/>
              </a:spcAft>
            </a:pPr>
            <a:r>
              <a:rPr kumimoji="1" lang="en-US" altLang="zh-CN" b="1" dirty="0">
                <a:solidFill>
                  <a:srgbClr val="000000">
                    <a:lumMod val="75000"/>
                    <a:lumOff val="25000"/>
                  </a:srgbClr>
                </a:solidFill>
                <a:latin typeface="Helvetica" pitchFamily="2" charset="0"/>
                <a:ea typeface="微软雅黑"/>
              </a:rPr>
              <a:t>Speaker Timbre</a:t>
            </a:r>
            <a:endParaRPr kumimoji="1" lang="zh-CN" altLang="en-US" b="1" dirty="0">
              <a:solidFill>
                <a:srgbClr val="000000">
                  <a:lumMod val="75000"/>
                  <a:lumOff val="25000"/>
                </a:srgbClr>
              </a:solidFill>
              <a:latin typeface="Helvetica" pitchFamily="2" charset="0"/>
              <a:ea typeface="微软雅黑"/>
            </a:endParaRPr>
          </a:p>
        </p:txBody>
      </p:sp>
      <p:sp>
        <p:nvSpPr>
          <p:cNvPr id="21" name="文本框 20">
            <a:extLst>
              <a:ext uri="{FF2B5EF4-FFF2-40B4-BE49-F238E27FC236}">
                <a16:creationId xmlns:a16="http://schemas.microsoft.com/office/drawing/2014/main" id="{CBC01222-4C64-3249-84C1-FF5CD8E1C85B}"/>
              </a:ext>
            </a:extLst>
          </p:cNvPr>
          <p:cNvSpPr txBox="1"/>
          <p:nvPr/>
        </p:nvSpPr>
        <p:spPr>
          <a:xfrm>
            <a:off x="1688562" y="3986804"/>
            <a:ext cx="2088017" cy="369332"/>
          </a:xfrm>
          <a:prstGeom prst="rect">
            <a:avLst/>
          </a:prstGeom>
          <a:noFill/>
        </p:spPr>
        <p:txBody>
          <a:bodyPr wrap="square" rtlCol="0">
            <a:spAutoFit/>
          </a:bodyPr>
          <a:lstStyle/>
          <a:p>
            <a:pPr algn="ctr" fontAlgn="auto">
              <a:spcBef>
                <a:spcPts val="0"/>
              </a:spcBef>
              <a:spcAft>
                <a:spcPts val="0"/>
              </a:spcAft>
            </a:pPr>
            <a:r>
              <a:rPr kumimoji="1" lang="en-US" altLang="zh-CN" b="1" dirty="0">
                <a:solidFill>
                  <a:srgbClr val="000000">
                    <a:lumMod val="75000"/>
                    <a:lumOff val="25000"/>
                  </a:srgbClr>
                </a:solidFill>
                <a:latin typeface="Helvetica" pitchFamily="2" charset="0"/>
                <a:ea typeface="微软雅黑"/>
              </a:rPr>
              <a:t>Text Content</a:t>
            </a:r>
            <a:endParaRPr kumimoji="1" lang="zh-CN" altLang="en-US" b="1" dirty="0">
              <a:solidFill>
                <a:srgbClr val="000000">
                  <a:lumMod val="75000"/>
                  <a:lumOff val="25000"/>
                </a:srgbClr>
              </a:solidFill>
              <a:latin typeface="Helvetica" pitchFamily="2" charset="0"/>
              <a:ea typeface="微软雅黑"/>
            </a:endParaRPr>
          </a:p>
        </p:txBody>
      </p:sp>
      <p:sp>
        <p:nvSpPr>
          <p:cNvPr id="22" name="文本框 21">
            <a:extLst>
              <a:ext uri="{FF2B5EF4-FFF2-40B4-BE49-F238E27FC236}">
                <a16:creationId xmlns:a16="http://schemas.microsoft.com/office/drawing/2014/main" id="{A7DA31CD-F09D-CE4D-B21C-14690CFFEEF4}"/>
              </a:ext>
            </a:extLst>
          </p:cNvPr>
          <p:cNvSpPr txBox="1"/>
          <p:nvPr/>
        </p:nvSpPr>
        <p:spPr>
          <a:xfrm>
            <a:off x="4377526" y="3971415"/>
            <a:ext cx="841897" cy="400110"/>
          </a:xfrm>
          <a:prstGeom prst="rect">
            <a:avLst/>
          </a:prstGeom>
          <a:solidFill>
            <a:srgbClr val="FFFFFF">
              <a:lumMod val="9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rgbClr val="000000"/>
                </a:solidFill>
                <a:effectLst/>
                <a:uLnTx/>
                <a:uFillTx/>
                <a:latin typeface="Helvetica" pitchFamily="2" charset="0"/>
                <a:ea typeface="微软雅黑"/>
              </a:rPr>
              <a:t>Hello!</a:t>
            </a:r>
            <a:endParaRPr kumimoji="1" lang="zh-CN" altLang="en-US" sz="2000" b="0" i="0" u="none" strike="noStrike" kern="0" cap="none" spc="0" normalizeH="0" baseline="0" noProof="0" dirty="0">
              <a:ln>
                <a:noFill/>
              </a:ln>
              <a:solidFill>
                <a:srgbClr val="000000"/>
              </a:solidFill>
              <a:effectLst/>
              <a:uLnTx/>
              <a:uFillTx/>
              <a:latin typeface="Helvetica" pitchFamily="2" charset="0"/>
              <a:ea typeface="微软雅黑"/>
            </a:endParaRPr>
          </a:p>
        </p:txBody>
      </p:sp>
      <p:cxnSp>
        <p:nvCxnSpPr>
          <p:cNvPr id="23" name="直线箭头连接符 22">
            <a:extLst>
              <a:ext uri="{FF2B5EF4-FFF2-40B4-BE49-F238E27FC236}">
                <a16:creationId xmlns:a16="http://schemas.microsoft.com/office/drawing/2014/main" id="{496180BA-830C-7342-B5D4-9F2B1D3973B4}"/>
              </a:ext>
            </a:extLst>
          </p:cNvPr>
          <p:cNvCxnSpPr>
            <a:cxnSpLocks/>
            <a:stCxn id="22" idx="3"/>
            <a:endCxn id="10" idx="2"/>
          </p:cNvCxnSpPr>
          <p:nvPr/>
        </p:nvCxnSpPr>
        <p:spPr>
          <a:xfrm flipV="1">
            <a:off x="5219423" y="4167897"/>
            <a:ext cx="975136" cy="3573"/>
          </a:xfrm>
          <a:prstGeom prst="straightConnector1">
            <a:avLst/>
          </a:prstGeom>
          <a:noFill/>
          <a:ln w="38100" cap="flat" cmpd="sng" algn="ctr">
            <a:solidFill>
              <a:srgbClr val="004098">
                <a:lumMod val="50000"/>
              </a:srgbClr>
            </a:solidFill>
            <a:prstDash val="solid"/>
            <a:miter lim="800000"/>
            <a:tailEnd type="triangle"/>
          </a:ln>
          <a:effectLst/>
        </p:spPr>
      </p:cxnSp>
      <p:cxnSp>
        <p:nvCxnSpPr>
          <p:cNvPr id="24" name="直线箭头连接符 23">
            <a:extLst>
              <a:ext uri="{FF2B5EF4-FFF2-40B4-BE49-F238E27FC236}">
                <a16:creationId xmlns:a16="http://schemas.microsoft.com/office/drawing/2014/main" id="{D6AD726F-0CFA-3646-944F-60C4674D8E17}"/>
              </a:ext>
            </a:extLst>
          </p:cNvPr>
          <p:cNvCxnSpPr>
            <a:cxnSpLocks/>
            <a:stCxn id="18" idx="3"/>
            <a:endCxn id="10" idx="2"/>
          </p:cNvCxnSpPr>
          <p:nvPr/>
        </p:nvCxnSpPr>
        <p:spPr>
          <a:xfrm>
            <a:off x="5406001" y="2949378"/>
            <a:ext cx="788558" cy="1218519"/>
          </a:xfrm>
          <a:prstGeom prst="straightConnector1">
            <a:avLst/>
          </a:prstGeom>
          <a:noFill/>
          <a:ln w="38100" cap="flat" cmpd="sng" algn="ctr">
            <a:solidFill>
              <a:srgbClr val="004098">
                <a:lumMod val="50000"/>
              </a:srgbClr>
            </a:solidFill>
            <a:prstDash val="solid"/>
            <a:miter lim="800000"/>
            <a:tailEnd type="triangle"/>
          </a:ln>
          <a:effectLst/>
        </p:spPr>
      </p:cxnSp>
      <p:cxnSp>
        <p:nvCxnSpPr>
          <p:cNvPr id="25" name="直线箭头连接符 24">
            <a:extLst>
              <a:ext uri="{FF2B5EF4-FFF2-40B4-BE49-F238E27FC236}">
                <a16:creationId xmlns:a16="http://schemas.microsoft.com/office/drawing/2014/main" id="{C3E4A918-78ED-EB46-8B2D-93D74266ED31}"/>
              </a:ext>
            </a:extLst>
          </p:cNvPr>
          <p:cNvCxnSpPr>
            <a:cxnSpLocks/>
            <a:endCxn id="10" idx="2"/>
          </p:cNvCxnSpPr>
          <p:nvPr/>
        </p:nvCxnSpPr>
        <p:spPr>
          <a:xfrm flipV="1">
            <a:off x="5556931" y="4167897"/>
            <a:ext cx="637628" cy="1169894"/>
          </a:xfrm>
          <a:prstGeom prst="straightConnector1">
            <a:avLst/>
          </a:prstGeom>
          <a:noFill/>
          <a:ln w="38100" cap="flat" cmpd="sng" algn="ctr">
            <a:solidFill>
              <a:srgbClr val="004098">
                <a:lumMod val="50000"/>
              </a:srgbClr>
            </a:solidFill>
            <a:prstDash val="solid"/>
            <a:miter lim="800000"/>
            <a:tailEnd type="triangle"/>
          </a:ln>
          <a:effectLst/>
        </p:spPr>
      </p:cxnSp>
      <p:sp>
        <p:nvSpPr>
          <p:cNvPr id="27" name="文本框 26">
            <a:extLst>
              <a:ext uri="{FF2B5EF4-FFF2-40B4-BE49-F238E27FC236}">
                <a16:creationId xmlns:a16="http://schemas.microsoft.com/office/drawing/2014/main" id="{EB4A23CB-7849-B34B-A69A-25D65DADFD96}"/>
              </a:ext>
            </a:extLst>
          </p:cNvPr>
          <p:cNvSpPr txBox="1"/>
          <p:nvPr/>
        </p:nvSpPr>
        <p:spPr>
          <a:xfrm>
            <a:off x="9633690" y="4585111"/>
            <a:ext cx="774571" cy="369332"/>
          </a:xfrm>
          <a:prstGeom prst="rect">
            <a:avLst/>
          </a:prstGeom>
          <a:solidFill>
            <a:srgbClr val="FFFFFF">
              <a:lumMod val="95000"/>
            </a:srgbClr>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kern="0" dirty="0">
                <a:solidFill>
                  <a:srgbClr val="000000"/>
                </a:solidFill>
                <a:latin typeface="Helvetica" pitchFamily="2" charset="0"/>
                <a:ea typeface="微软雅黑"/>
              </a:rPr>
              <a:t>H</a:t>
            </a:r>
            <a:r>
              <a:rPr kumimoji="1" lang="en-US" altLang="zh-CN" b="0" i="0" u="none" strike="noStrike" kern="0" cap="none" spc="0" normalizeH="0" baseline="0" noProof="0" dirty="0" err="1">
                <a:ln>
                  <a:noFill/>
                </a:ln>
                <a:solidFill>
                  <a:srgbClr val="000000"/>
                </a:solidFill>
                <a:effectLst/>
                <a:uLnTx/>
                <a:uFillTx/>
                <a:latin typeface="Helvetica" pitchFamily="2" charset="0"/>
                <a:ea typeface="微软雅黑"/>
              </a:rPr>
              <a:t>ello</a:t>
            </a:r>
            <a:r>
              <a:rPr kumimoji="1" lang="en-US" altLang="zh-CN" kern="0" dirty="0">
                <a:solidFill>
                  <a:srgbClr val="000000"/>
                </a:solidFill>
                <a:latin typeface="Helvetica" pitchFamily="2" charset="0"/>
                <a:ea typeface="微软雅黑"/>
              </a:rPr>
              <a:t>!</a:t>
            </a:r>
            <a:endParaRPr kumimoji="1" lang="zh-CN" altLang="en-US" b="0" i="0" u="none" strike="noStrike" kern="0" cap="none" spc="0" normalizeH="0" baseline="0" noProof="0" dirty="0">
              <a:ln>
                <a:noFill/>
              </a:ln>
              <a:solidFill>
                <a:srgbClr val="000000"/>
              </a:solidFill>
              <a:effectLst/>
              <a:uLnTx/>
              <a:uFillTx/>
              <a:latin typeface="Helvetica" pitchFamily="2" charset="0"/>
              <a:ea typeface="微软雅黑"/>
            </a:endParaRPr>
          </a:p>
        </p:txBody>
      </p:sp>
      <p:cxnSp>
        <p:nvCxnSpPr>
          <p:cNvPr id="28" name="直线箭头连接符 27">
            <a:extLst>
              <a:ext uri="{FF2B5EF4-FFF2-40B4-BE49-F238E27FC236}">
                <a16:creationId xmlns:a16="http://schemas.microsoft.com/office/drawing/2014/main" id="{A731D382-221F-8747-BF24-212B211C069F}"/>
              </a:ext>
            </a:extLst>
          </p:cNvPr>
          <p:cNvCxnSpPr>
            <a:cxnSpLocks/>
          </p:cNvCxnSpPr>
          <p:nvPr/>
        </p:nvCxnSpPr>
        <p:spPr>
          <a:xfrm>
            <a:off x="7833447" y="4194947"/>
            <a:ext cx="566809" cy="0"/>
          </a:xfrm>
          <a:prstGeom prst="straightConnector1">
            <a:avLst/>
          </a:prstGeom>
          <a:noFill/>
          <a:ln w="38100" cap="flat" cmpd="sng" algn="ctr">
            <a:solidFill>
              <a:srgbClr val="004098">
                <a:lumMod val="50000"/>
              </a:srgbClr>
            </a:solidFill>
            <a:prstDash val="solid"/>
            <a:miter lim="800000"/>
            <a:tailEnd type="triangle"/>
          </a:ln>
          <a:effectLst/>
        </p:spPr>
      </p:cxnSp>
      <p:grpSp>
        <p:nvGrpSpPr>
          <p:cNvPr id="29" name="组合 28">
            <a:extLst>
              <a:ext uri="{FF2B5EF4-FFF2-40B4-BE49-F238E27FC236}">
                <a16:creationId xmlns:a16="http://schemas.microsoft.com/office/drawing/2014/main" id="{C9ECF402-39C9-B342-9420-8EC01CE0357D}"/>
              </a:ext>
            </a:extLst>
          </p:cNvPr>
          <p:cNvGrpSpPr/>
          <p:nvPr/>
        </p:nvGrpSpPr>
        <p:grpSpPr>
          <a:xfrm>
            <a:off x="4023092" y="4481515"/>
            <a:ext cx="1551976" cy="1891817"/>
            <a:chOff x="4727848" y="4429917"/>
            <a:chExt cx="989725" cy="1206448"/>
          </a:xfrm>
        </p:grpSpPr>
        <p:pic>
          <p:nvPicPr>
            <p:cNvPr id="5" name="图片 4">
              <a:extLst>
                <a:ext uri="{FF2B5EF4-FFF2-40B4-BE49-F238E27FC236}">
                  <a16:creationId xmlns:a16="http://schemas.microsoft.com/office/drawing/2014/main" id="{52FDB8D6-EEEB-104A-9C7B-F30C1D177333}"/>
                </a:ext>
              </a:extLst>
            </p:cNvPr>
            <p:cNvPicPr>
              <a:picLocks noChangeAspect="1"/>
            </p:cNvPicPr>
            <p:nvPr/>
          </p:nvPicPr>
          <p:blipFill rotWithShape="1">
            <a:blip r:embed="rId4">
              <a:extLst>
                <a:ext uri="{28A0092B-C50C-407E-A947-70E740481C1C}">
                  <a14:useLocalDpi xmlns:a14="http://schemas.microsoft.com/office/drawing/2010/main" val="0"/>
                </a:ext>
              </a:extLst>
            </a:blip>
            <a:srcRect r="77847" b="15021"/>
            <a:stretch/>
          </p:blipFill>
          <p:spPr>
            <a:xfrm>
              <a:off x="4727848" y="4429917"/>
              <a:ext cx="554057" cy="640734"/>
            </a:xfrm>
            <a:prstGeom prst="rect">
              <a:avLst/>
            </a:prstGeom>
          </p:spPr>
        </p:pic>
        <p:pic>
          <p:nvPicPr>
            <p:cNvPr id="6" name="图片 5">
              <a:extLst>
                <a:ext uri="{FF2B5EF4-FFF2-40B4-BE49-F238E27FC236}">
                  <a16:creationId xmlns:a16="http://schemas.microsoft.com/office/drawing/2014/main" id="{6675476A-ED94-9445-988F-DFA06BA57118}"/>
                </a:ext>
              </a:extLst>
            </p:cNvPr>
            <p:cNvPicPr>
              <a:picLocks noChangeAspect="1"/>
            </p:cNvPicPr>
            <p:nvPr/>
          </p:nvPicPr>
          <p:blipFill rotWithShape="1">
            <a:blip r:embed="rId4">
              <a:extLst>
                <a:ext uri="{28A0092B-C50C-407E-A947-70E740481C1C}">
                  <a14:useLocalDpi xmlns:a14="http://schemas.microsoft.com/office/drawing/2010/main" val="0"/>
                </a:ext>
              </a:extLst>
            </a:blip>
            <a:srcRect l="40200" r="40091" b="16413"/>
            <a:stretch/>
          </p:blipFill>
          <p:spPr>
            <a:xfrm>
              <a:off x="5250516" y="4442260"/>
              <a:ext cx="467057" cy="597148"/>
            </a:xfrm>
            <a:prstGeom prst="rect">
              <a:avLst/>
            </a:prstGeom>
          </p:spPr>
        </p:pic>
        <p:pic>
          <p:nvPicPr>
            <p:cNvPr id="7" name="图片 6">
              <a:extLst>
                <a:ext uri="{FF2B5EF4-FFF2-40B4-BE49-F238E27FC236}">
                  <a16:creationId xmlns:a16="http://schemas.microsoft.com/office/drawing/2014/main" id="{13EABB31-59F5-214F-8E83-A6819C9FEF75}"/>
                </a:ext>
              </a:extLst>
            </p:cNvPr>
            <p:cNvPicPr>
              <a:picLocks noChangeAspect="1"/>
            </p:cNvPicPr>
            <p:nvPr/>
          </p:nvPicPr>
          <p:blipFill rotWithShape="1">
            <a:blip r:embed="rId4">
              <a:extLst>
                <a:ext uri="{28A0092B-C50C-407E-A947-70E740481C1C}">
                  <a14:useLocalDpi xmlns:a14="http://schemas.microsoft.com/office/drawing/2010/main" val="0"/>
                </a:ext>
              </a:extLst>
            </a:blip>
            <a:srcRect l="57840" t="14622" r="22451" b="1095"/>
            <a:stretch/>
          </p:blipFill>
          <p:spPr>
            <a:xfrm>
              <a:off x="4763302" y="5047407"/>
              <a:ext cx="450492" cy="580768"/>
            </a:xfrm>
            <a:prstGeom prst="rect">
              <a:avLst/>
            </a:prstGeom>
          </p:spPr>
        </p:pic>
        <p:pic>
          <p:nvPicPr>
            <p:cNvPr id="8" name="图片 7">
              <a:extLst>
                <a:ext uri="{FF2B5EF4-FFF2-40B4-BE49-F238E27FC236}">
                  <a16:creationId xmlns:a16="http://schemas.microsoft.com/office/drawing/2014/main" id="{F7CDDF7E-9353-9B47-8230-EC30FB178285}"/>
                </a:ext>
              </a:extLst>
            </p:cNvPr>
            <p:cNvPicPr>
              <a:picLocks noChangeAspect="1"/>
            </p:cNvPicPr>
            <p:nvPr/>
          </p:nvPicPr>
          <p:blipFill rotWithShape="1">
            <a:blip r:embed="rId4">
              <a:extLst>
                <a:ext uri="{28A0092B-C50C-407E-A947-70E740481C1C}">
                  <a14:useLocalDpi xmlns:a14="http://schemas.microsoft.com/office/drawing/2010/main" val="0"/>
                </a:ext>
              </a:extLst>
            </a:blip>
            <a:srcRect l="78173" t="17225" r="2118" b="-811"/>
            <a:stretch/>
          </p:blipFill>
          <p:spPr>
            <a:xfrm>
              <a:off x="5246556" y="5039217"/>
              <a:ext cx="467058" cy="597148"/>
            </a:xfrm>
            <a:prstGeom prst="rect">
              <a:avLst/>
            </a:prstGeom>
          </p:spPr>
        </p:pic>
      </p:grpSp>
      <p:pic>
        <p:nvPicPr>
          <p:cNvPr id="34" name="图片 33">
            <a:extLst>
              <a:ext uri="{FF2B5EF4-FFF2-40B4-BE49-F238E27FC236}">
                <a16:creationId xmlns:a16="http://schemas.microsoft.com/office/drawing/2014/main" id="{7DBE2F58-0DB7-E343-BD4D-119BADC2C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0234" y="3319085"/>
            <a:ext cx="1213842" cy="1213842"/>
          </a:xfrm>
          <a:prstGeom prst="rect">
            <a:avLst/>
          </a:prstGeom>
        </p:spPr>
      </p:pic>
      <p:pic>
        <p:nvPicPr>
          <p:cNvPr id="30" name="图片 29">
            <a:extLst>
              <a:ext uri="{FF2B5EF4-FFF2-40B4-BE49-F238E27FC236}">
                <a16:creationId xmlns:a16="http://schemas.microsoft.com/office/drawing/2014/main" id="{6A12A1B3-07F7-544F-9235-6539C379F3A5}"/>
              </a:ext>
            </a:extLst>
          </p:cNvPr>
          <p:cNvPicPr>
            <a:picLocks noChangeAspect="1"/>
          </p:cNvPicPr>
          <p:nvPr/>
        </p:nvPicPr>
        <p:blipFill>
          <a:blip r:embed="rId5"/>
          <a:stretch>
            <a:fillRect/>
          </a:stretch>
        </p:blipFill>
        <p:spPr>
          <a:xfrm>
            <a:off x="1418963" y="3297027"/>
            <a:ext cx="9321184" cy="23367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矩形 30">
            <a:extLst>
              <a:ext uri="{FF2B5EF4-FFF2-40B4-BE49-F238E27FC236}">
                <a16:creationId xmlns:a16="http://schemas.microsoft.com/office/drawing/2014/main" id="{B845D70C-5509-EB41-BB4B-417C0077824C}"/>
              </a:ext>
            </a:extLst>
          </p:cNvPr>
          <p:cNvSpPr/>
          <p:nvPr/>
        </p:nvSpPr>
        <p:spPr>
          <a:xfrm rot="20855194">
            <a:off x="703924" y="3146361"/>
            <a:ext cx="2174032" cy="301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dirty="0" err="1"/>
              <a:t>Interspeech</a:t>
            </a:r>
            <a:r>
              <a:rPr kumimoji="1" lang="en-US" altLang="zh-CN" dirty="0"/>
              <a:t> 2025</a:t>
            </a:r>
            <a:endParaRPr kumimoji="1" lang="zh-CN" altLang="en-US" dirty="0"/>
          </a:p>
        </p:txBody>
      </p:sp>
    </p:spTree>
    <p:extLst>
      <p:ext uri="{BB962C8B-B14F-4D97-AF65-F5344CB8AC3E}">
        <p14:creationId xmlns:p14="http://schemas.microsoft.com/office/powerpoint/2010/main" val="1287786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animBg="1"/>
      <p:bldP spid="27" grpId="0" animBg="1"/>
      <p:bldP spid="31" grpId="0" animBg="1"/>
    </p:bldLst>
  </p:timing>
</p:sld>
</file>

<file path=ppt/theme/theme1.xml><?xml version="1.0" encoding="utf-8"?>
<a:theme xmlns:a="http://schemas.openxmlformats.org/drawingml/2006/main" name="CUED - Simon Keizer">
  <a:themeElements>
    <a:clrScheme name="CUED - Simon Keiz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ED - Simon Keiz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ED - Simon Keiz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ED - Simon Keiz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ED - Simon Keiz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ED - Simon Keiz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ED - Simon Keiz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ED - Simon Keiz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ED - Simon Keiz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ED - Simon Keiz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ED - Simon Keiz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ED - Simon Keiz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ED - Simon Keiz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13012</TotalTime>
  <Words>2572</Words>
  <Application>Microsoft Macintosh PowerPoint</Application>
  <PresentationFormat>宽屏</PresentationFormat>
  <Paragraphs>512</Paragraphs>
  <Slides>50</Slides>
  <Notes>9</Notes>
  <HiddenSlides>2</HiddenSlides>
  <MMClips>13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50</vt:i4>
      </vt:variant>
    </vt:vector>
  </HeadingPairs>
  <TitlesOfParts>
    <vt:vector size="61" baseType="lpstr">
      <vt:lpstr>等线</vt:lpstr>
      <vt:lpstr>微软雅黑</vt:lpstr>
      <vt:lpstr>微软雅黑</vt:lpstr>
      <vt:lpstr>Arial</vt:lpstr>
      <vt:lpstr>Cambay Devanagari</vt:lpstr>
      <vt:lpstr>Cambria Math</vt:lpstr>
      <vt:lpstr>Helvetica</vt:lpstr>
      <vt:lpstr>Helvetica Neue</vt:lpstr>
      <vt:lpstr>Verdana</vt:lpstr>
      <vt:lpstr>Wingdings</vt:lpstr>
      <vt:lpstr>CUED - Simon Keizer</vt:lpstr>
      <vt:lpstr>PowerPoint 演示文稿</vt:lpstr>
      <vt:lpstr>Contents</vt:lpstr>
      <vt:lpstr>Discrete Speech Tokens: Taxonomy</vt:lpstr>
      <vt:lpstr>Discrete Speech Tokens: Taxonomy</vt:lpstr>
      <vt:lpstr>Discrete Speech Tokens: Taxonomy</vt:lpstr>
      <vt:lpstr>Background &amp; Motivation</vt:lpstr>
      <vt:lpstr>Background &amp; Motivation</vt:lpstr>
      <vt:lpstr>Contents</vt:lpstr>
      <vt:lpstr>LSCodec: Low-Bitrate Speaker-Decoupled Codec</vt:lpstr>
      <vt:lpstr>LSCodec: Low-Bitrate Speaker-Decoupled Codec</vt:lpstr>
      <vt:lpstr>LSCodec: Low-Bitrate Speaker-Decoupled Codec Core Ideas</vt:lpstr>
      <vt:lpstr>LSCodec: Low-Bitrate Speaker-Decoupled Codec Method</vt:lpstr>
      <vt:lpstr>LSCodec: Low-Bitrate Speaker-Decoupled Codec Method</vt:lpstr>
      <vt:lpstr>LSCodec: Low-Bitrate Speaker-Decoupled Codec Method</vt:lpstr>
      <vt:lpstr>LSCodec: Low-Bitrate Speaker-Decoupled Codec Method</vt:lpstr>
      <vt:lpstr>LSCodec: Low-Bitrate Speaker-Decoupled Codec Method</vt:lpstr>
      <vt:lpstr>LSCodec: Low-Bitrate Speaker-Decoupled Codec Method</vt:lpstr>
      <vt:lpstr>LSCodec: Low-Bitrate Speaker-Decoupled Codec Method</vt:lpstr>
      <vt:lpstr>LSCodec: Low-Bitrate Speaker-Decoupled Codec</vt:lpstr>
      <vt:lpstr>LSCodec: Low-Bitrate Speaker-Decoupled Codec Voice conversion</vt:lpstr>
      <vt:lpstr>LSCodec: Low-Bitrate Speaker-Decoupled Codec</vt:lpstr>
      <vt:lpstr>LSCodec: Low-Bitrate Speaker-Decoupled Codec Probing experiments</vt:lpstr>
      <vt:lpstr>LSCodec: Low-Bitrate Speaker-Decoupled Codec Ablation studies</vt:lpstr>
      <vt:lpstr>LSCodec: Low-Bitrate Speaker-Decoupled Codec Conclusion</vt:lpstr>
      <vt:lpstr>Contents</vt:lpstr>
      <vt:lpstr>Frame Rate &amp; Bitrate: Some Concepts</vt:lpstr>
      <vt:lpstr>Variable Frame Rate (VFR) Tokens</vt:lpstr>
      <vt:lpstr>The Simplest VFR Token: BPE</vt:lpstr>
      <vt:lpstr>TFC: Entropy-based Dynamic Frame Rate Allocation</vt:lpstr>
      <vt:lpstr>TFC: Entropy-based Dynamic Frame Rate Allocation</vt:lpstr>
      <vt:lpstr>TFC: Entropy-based Dynamic Frame Rate Allocation</vt:lpstr>
      <vt:lpstr>TFC: Entropy-based Dynamic Frame Rate Allocation</vt:lpstr>
      <vt:lpstr>TFC: Entropy-based Dynamic Frame Rate Allocation</vt:lpstr>
      <vt:lpstr>TFC: Entropy-based Dynamic Frame Rate Allocation</vt:lpstr>
      <vt:lpstr>TFC: Entropy-based Dynamic Frame Rate Allocation</vt:lpstr>
      <vt:lpstr>TFC: Entropy-based Dynamic Frame Rate Allocation</vt:lpstr>
      <vt:lpstr>CodecSlime: DP-based Dynamic Downsampling </vt:lpstr>
      <vt:lpstr>CodecSlime: DP-based Dynamic Downsampling </vt:lpstr>
      <vt:lpstr>CodecSlime: DP-based Dynamic Downsampling </vt:lpstr>
      <vt:lpstr>CodecSlime: DP-based Dynamic Downsampling</vt:lpstr>
      <vt:lpstr>CodecSlime: DP-based Dynamic Downsampling</vt:lpstr>
      <vt:lpstr>CodecSlime: DP-based Dynamic Downsampling</vt:lpstr>
      <vt:lpstr>CodecSlime: DP-based Dynamic Downsampling</vt:lpstr>
      <vt:lpstr>CodecSlime: DP-based Dynamic Downsampling</vt:lpstr>
      <vt:lpstr>CodecSlime: DP-based Dynamic Downsampling</vt:lpstr>
      <vt:lpstr>CodecSlime: DP-based Dynamic Downsampling</vt:lpstr>
      <vt:lpstr>Contents</vt:lpstr>
      <vt:lpstr>Conclusion</vt:lpstr>
      <vt:lpstr>Related Work</vt:lpstr>
      <vt:lpstr>PowerPoint 演示文稿</vt:lpstr>
    </vt:vector>
  </TitlesOfParts>
  <Company>CUED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Statistical Approach to Dialogue Management Using POMDPs</dc:title>
  <dc:creator>Simon Keizer</dc:creator>
  <cp:lastModifiedBy>奕玮 郭</cp:lastModifiedBy>
  <cp:revision>5071</cp:revision>
  <cp:lastPrinted>2018-08-27T07:41:22Z</cp:lastPrinted>
  <dcterms:created xsi:type="dcterms:W3CDTF">2013-03-14T01:30:36Z</dcterms:created>
  <dcterms:modified xsi:type="dcterms:W3CDTF">2025-10-20T14:13:06Z</dcterms:modified>
</cp:coreProperties>
</file>